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60" r:id="rId4"/>
  </p:sldMasterIdLst>
  <p:notesMasterIdLst>
    <p:notesMasterId r:id="rId34"/>
  </p:notesMasterIdLst>
  <p:sldIdLst>
    <p:sldId id="348" r:id="rId5"/>
    <p:sldId id="389" r:id="rId6"/>
    <p:sldId id="368" r:id="rId7"/>
    <p:sldId id="266" r:id="rId8"/>
    <p:sldId id="369" r:id="rId9"/>
    <p:sldId id="364" r:id="rId10"/>
    <p:sldId id="301" r:id="rId11"/>
    <p:sldId id="355" r:id="rId12"/>
    <p:sldId id="546" r:id="rId13"/>
    <p:sldId id="391" r:id="rId14"/>
    <p:sldId id="564" r:id="rId15"/>
    <p:sldId id="524" r:id="rId16"/>
    <p:sldId id="560" r:id="rId17"/>
    <p:sldId id="359" r:id="rId18"/>
    <p:sldId id="557" r:id="rId19"/>
    <p:sldId id="558" r:id="rId20"/>
    <p:sldId id="563" r:id="rId21"/>
    <p:sldId id="381" r:id="rId22"/>
    <p:sldId id="382" r:id="rId23"/>
    <p:sldId id="372" r:id="rId24"/>
    <p:sldId id="554" r:id="rId25"/>
    <p:sldId id="555" r:id="rId26"/>
    <p:sldId id="559" r:id="rId27"/>
    <p:sldId id="562" r:id="rId28"/>
    <p:sldId id="534" r:id="rId29"/>
    <p:sldId id="509" r:id="rId30"/>
    <p:sldId id="561" r:id="rId31"/>
    <p:sldId id="386" r:id="rId32"/>
    <p:sldId id="49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F8BE0F5-F403-45D8-9124-4B1576B04115}">
          <p14:sldIdLst>
            <p14:sldId id="348"/>
            <p14:sldId id="389"/>
          </p14:sldIdLst>
        </p14:section>
        <p14:section name="Do Now options" id="{0FE23AD4-1D98-44A7-9DFD-A60D225A45E7}">
          <p14:sldIdLst>
            <p14:sldId id="368"/>
            <p14:sldId id="266"/>
            <p14:sldId id="369"/>
          </p14:sldIdLst>
        </p14:section>
        <p14:section name="Lesson Introduction" id="{74EA7949-9924-4F85-A6B5-78EF425FAA0D}">
          <p14:sldIdLst>
            <p14:sldId id="364"/>
            <p14:sldId id="301"/>
            <p14:sldId id="355"/>
          </p14:sldIdLst>
        </p14:section>
        <p14:section name="Introduction" id="{6F7B122B-5F75-D045-A277-992ABBD793C1}">
          <p14:sldIdLst>
            <p14:sldId id="546"/>
            <p14:sldId id="391"/>
            <p14:sldId id="564"/>
            <p14:sldId id="524"/>
            <p14:sldId id="560"/>
            <p14:sldId id="359"/>
          </p14:sldIdLst>
        </p14:section>
        <p14:section name="Talk Tasks and CfUs" id="{4C9413DB-D0EA-4B28-BCAD-DF427EF851DC}">
          <p14:sldIdLst>
            <p14:sldId id="557"/>
            <p14:sldId id="558"/>
            <p14:sldId id="563"/>
            <p14:sldId id="381"/>
            <p14:sldId id="382"/>
          </p14:sldIdLst>
        </p14:section>
        <p14:section name="IP/Activity section" id="{7BE6C088-FF53-8841-BAB4-205CA899FCE1}">
          <p14:sldIdLst>
            <p14:sldId id="372"/>
            <p14:sldId id="554"/>
            <p14:sldId id="555"/>
            <p14:sldId id="559"/>
            <p14:sldId id="562"/>
            <p14:sldId id="534"/>
            <p14:sldId id="509"/>
            <p14:sldId id="561"/>
            <p14:sldId id="386"/>
            <p14:sldId id="491"/>
          </p14:sldIdLst>
        </p14:section>
      </p14:sectionLst>
    </p:ext>
    <p:ext uri="{EFAFB233-063F-42B5-8137-9DF3F51BA10A}">
      <p15:sldGuideLst xmlns:p15="http://schemas.microsoft.com/office/powerpoint/2012/main"/>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71" roundtripDataSignature="AMtx7mjxf6sQMjR3YkxPd/PG2Zf7L8yd4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una O'Brien" initials="SO" lastIdx="65" clrIdx="0">
    <p:extLst>
      <p:ext uri="{19B8F6BF-5375-455C-9EA6-DF929625EA0E}">
        <p15:presenceInfo xmlns:p15="http://schemas.microsoft.com/office/powerpoint/2012/main" userId="S::shauna.obrien@arkonline.org::2cccf8d3-fcb4-4082-ab59-b4bd17c66c6c" providerId="AD"/>
      </p:ext>
    </p:extLst>
  </p:cmAuthor>
  <p:cmAuthor id="2" name="Joanna Scouler" initials="JS" lastIdx="1" clrIdx="1">
    <p:extLst>
      <p:ext uri="{19B8F6BF-5375-455C-9EA6-DF929625EA0E}">
        <p15:presenceInfo xmlns:p15="http://schemas.microsoft.com/office/powerpoint/2012/main" userId="S::joanna.scouler@arkonline.org::da2978bb-3a89-42a2-b6f4-686f2140a0cc" providerId="AD"/>
      </p:ext>
    </p:extLst>
  </p:cmAuthor>
  <p:cmAuthor id="3" name="Kathleen Webb" initials="KW" lastIdx="3" clrIdx="2">
    <p:extLst>
      <p:ext uri="{19B8F6BF-5375-455C-9EA6-DF929625EA0E}">
        <p15:presenceInfo xmlns:p15="http://schemas.microsoft.com/office/powerpoint/2012/main" userId="S::kathleen.webb@arkcurriculumplus.org.uk::cbb8dd05-48af-49e8-b1d0-c6b737c1bd12" providerId="AD"/>
      </p:ext>
    </p:extLst>
  </p:cmAuthor>
  <p:cmAuthor id="4" name="Shauna O'Brien" initials="SO [2]" lastIdx="1" clrIdx="3">
    <p:extLst>
      <p:ext uri="{19B8F6BF-5375-455C-9EA6-DF929625EA0E}">
        <p15:presenceInfo xmlns:p15="http://schemas.microsoft.com/office/powerpoint/2012/main" userId="S::shauna.obrien@arkcurriculumplus.org.uk::2cccf8d3-fcb4-4082-ab59-b4bd17c66c6c" providerId="AD"/>
      </p:ext>
    </p:extLst>
  </p:cmAuthor>
  <p:cmAuthor id="5" name="Emma Taylor" initials="ET" lastIdx="1" clrIdx="4">
    <p:extLst>
      <p:ext uri="{19B8F6BF-5375-455C-9EA6-DF929625EA0E}">
        <p15:presenceInfo xmlns:p15="http://schemas.microsoft.com/office/powerpoint/2012/main" userId="S::e.taylor@kingsolomonacademy.org::78708941-01f8-4eef-b543-9e74222a06a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193"/>
    <a:srgbClr val="0432FF"/>
    <a:srgbClr val="FF9300"/>
    <a:srgbClr val="FFFF00"/>
    <a:srgbClr val="F2F2E3"/>
    <a:srgbClr val="DCD0DD"/>
    <a:srgbClr val="FFF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512FC9-FEBB-8B4A-A7F3-E50C3833FB84}" v="5" dt="2025-02-03T13:18:04.615"/>
  </p1510:revLst>
</p1510:revInfo>
</file>

<file path=ppt/tableStyles.xml><?xml version="1.0" encoding="utf-8"?>
<a:tblStyleLst xmlns:a="http://schemas.openxmlformats.org/drawingml/2006/main" def="{B1EB6348-2FFE-48DD-B87E-607CE2353A59}">
  <a:tblStyle styleId="{B1EB6348-2FFE-48DD-B87E-607CE2353A5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423"/>
    <p:restoredTop sz="75548" autoAdjust="0"/>
  </p:normalViewPr>
  <p:slideViewPr>
    <p:cSldViewPr snapToGrid="0">
      <p:cViewPr varScale="1">
        <p:scale>
          <a:sx n="76" d="100"/>
          <a:sy n="76" d="100"/>
        </p:scale>
        <p:origin x="1528" y="4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notesMaster" Target="notesMasters/notesMaster1.xml"/><Relationship Id="rId76" Type="http://schemas.openxmlformats.org/officeDocument/2006/relationships/tableStyles" Target="tableStyles.xml"/><Relationship Id="rId7" Type="http://schemas.openxmlformats.org/officeDocument/2006/relationships/slide" Target="slides/slide3.xml"/><Relationship Id="rId71"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7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77" Type="http://schemas.microsoft.com/office/2015/10/relationships/revisionInfo" Target="revisionInfo.xml"/><Relationship Id="rId8" Type="http://schemas.openxmlformats.org/officeDocument/2006/relationships/slide" Target="slides/slide4.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5635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dirty="0"/>
              <a:t>This is best done as a demonstration, so that students can see the steps being modelled.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dirty="0"/>
              <a:t>Suggested exposition:</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0" i="0" u="none" strike="noStrike" dirty="0">
                <a:solidFill>
                  <a:srgbClr val="000000"/>
                </a:solidFill>
                <a:effectLst/>
                <a:latin typeface="Century Gothic" panose="020B0502020202020204" pitchFamily="34" charset="0"/>
              </a:rPr>
              <a:t>So lets say we want to know the volume of an acid required to neutralise an alkali.</a:t>
            </a:r>
            <a:r>
              <a:rPr lang="en-GB" dirty="0"/>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a:tabLst/>
              <a:defRPr/>
            </a:pPr>
            <a:r>
              <a:rPr lang="en-GB" sz="1200" b="0" i="0" u="none" strike="noStrike" dirty="0">
                <a:solidFill>
                  <a:srgbClr val="000000"/>
                </a:solidFill>
                <a:effectLst/>
                <a:latin typeface="Century Gothic" panose="020B0502020202020204" pitchFamily="34" charset="0"/>
              </a:rPr>
              <a:t>Firstly, a pipette is used to accurately measure a certain volume of alkali. A pipette filler is used to fill the pipette safely</a:t>
            </a:r>
            <a:r>
              <a:rPr lang="en-GB" dirty="0"/>
              <a:t> if a glass pipette is being used. Pipettes have the highest resolution of the instruments used to measure volume, so we can use them to measure a precise and accurate known volume, say 25 cm</a:t>
            </a:r>
            <a:r>
              <a:rPr lang="en-GB" baseline="30000" dirty="0"/>
              <a:t>3</a:t>
            </a:r>
            <a:r>
              <a:rPr lang="en-GB" dirty="0"/>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Measure 25 cm</a:t>
            </a:r>
            <a:r>
              <a:rPr lang="en-GB" b="1" baseline="30000" dirty="0"/>
              <a:t>3</a:t>
            </a:r>
            <a:r>
              <a:rPr lang="en-GB" b="1" dirty="0"/>
              <a:t> of alkali using pipette.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startAt="2"/>
              <a:tabLst/>
              <a:defRPr/>
            </a:pPr>
            <a:r>
              <a:rPr lang="en-GB" sz="1200" b="0" i="0" u="none" strike="noStrike" dirty="0">
                <a:solidFill>
                  <a:srgbClr val="000000"/>
                </a:solidFill>
                <a:effectLst/>
                <a:latin typeface="Century Gothic" panose="020B0502020202020204" pitchFamily="34" charset="0"/>
              </a:rPr>
              <a:t>Then we add our volume of alkali into a conical flask.</a:t>
            </a:r>
          </a:p>
          <a:p>
            <a:pPr marL="228600" marR="0" lvl="0" indent="0" algn="l" defTabSz="914400" rtl="0" eaLnBrk="1" fontAlgn="auto" latinLnBrk="0" hangingPunct="1">
              <a:lnSpc>
                <a:spcPct val="100000"/>
              </a:lnSpc>
              <a:spcBef>
                <a:spcPts val="0"/>
              </a:spcBef>
              <a:spcAft>
                <a:spcPts val="0"/>
              </a:spcAft>
              <a:buClr>
                <a:srgbClr val="000000"/>
              </a:buClr>
              <a:buSzPts val="1400"/>
              <a:buFont typeface="+mj-lt"/>
              <a:buNone/>
              <a:tabLst/>
              <a:defRPr/>
            </a:pPr>
            <a:r>
              <a:rPr lang="en-GB" sz="1200" b="1" i="0" u="none" strike="noStrike" dirty="0">
                <a:solidFill>
                  <a:srgbClr val="000000"/>
                </a:solidFill>
                <a:effectLst/>
                <a:latin typeface="Century Gothic" panose="020B0502020202020204" pitchFamily="34" charset="0"/>
              </a:rPr>
              <a:t>Add alkali to conical flask.</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startAt="3"/>
              <a:tabLst/>
              <a:defRPr/>
            </a:pPr>
            <a:r>
              <a:rPr lang="en-GB" dirty="0"/>
              <a:t> </a:t>
            </a:r>
            <a:r>
              <a:rPr lang="en-GB" sz="1200" b="0" i="0" u="none" strike="noStrike" dirty="0">
                <a:solidFill>
                  <a:srgbClr val="000000"/>
                </a:solidFill>
                <a:effectLst/>
                <a:latin typeface="Century Gothic" panose="020B0502020202020204" pitchFamily="34" charset="0"/>
              </a:rPr>
              <a:t>A burette is used to add small, measured volumes of one reactant to the other reactant in the conical flask.</a:t>
            </a:r>
            <a:r>
              <a:rPr lang="en-GB" dirty="0"/>
              <a:t> </a:t>
            </a:r>
            <a:r>
              <a:rPr lang="en-GB" sz="1200" b="0" i="0" u="none" strike="noStrike" dirty="0">
                <a:solidFill>
                  <a:srgbClr val="000000"/>
                </a:solidFill>
                <a:effectLst/>
                <a:latin typeface="Century Gothic" panose="020B0502020202020204" pitchFamily="34" charset="0"/>
              </a:rPr>
              <a:t>Before starting the titration, the burette should be rinsed with the solution it is going to contain and clamped vertically. Once filled the tap should be flushed to remove any air bubbles.</a:t>
            </a:r>
            <a:r>
              <a:rPr lang="en-GB" dirty="0"/>
              <a:t> A burette is used because it allows a variable volume to be measured - remember this is the volume that we are trying to determine, so when we get close to the end-point of our titration, we can use the burette to add acid drop by drop.</a:t>
            </a:r>
          </a:p>
          <a:p>
            <a:pPr marL="228600" marR="0" lvl="0" indent="0" algn="l" defTabSz="914400" rtl="0" eaLnBrk="1" fontAlgn="auto" latinLnBrk="0" hangingPunct="1">
              <a:lnSpc>
                <a:spcPct val="100000"/>
              </a:lnSpc>
              <a:spcBef>
                <a:spcPts val="0"/>
              </a:spcBef>
              <a:spcAft>
                <a:spcPts val="0"/>
              </a:spcAft>
              <a:buClr>
                <a:srgbClr val="000000"/>
              </a:buClr>
              <a:buSzPts val="1400"/>
              <a:buFont typeface="+mj-lt"/>
              <a:buNone/>
              <a:tabLst/>
              <a:defRPr/>
            </a:pPr>
            <a:r>
              <a:rPr lang="en-GB" b="1" dirty="0"/>
              <a:t>Set up burette with acid, rinsing out with acid solution and flushing tap to remove air bubbles. Note the starting volume of acid in the burette.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startAt="4"/>
              <a:tabLst/>
              <a:defRPr/>
            </a:pPr>
            <a:r>
              <a:rPr lang="en-GB" sz="1200" b="0" i="0" u="none" strike="noStrike" dirty="0">
                <a:solidFill>
                  <a:srgbClr val="000000"/>
                </a:solidFill>
                <a:effectLst/>
                <a:latin typeface="Century Gothic" panose="020B0502020202020204" pitchFamily="34" charset="0"/>
              </a:rPr>
              <a:t>A few drops of indicator should be added to conical flask. The indicator we will use is phenolphthalein, but other suitable indicators are methyl orange or thymol blue. These indicators are used because they give a clear colour change when the titration is complete. We will think more about why Universal Indicator is not used later. We only use a few drops of indicator because many indicators are actually weak acids or alkalis, so if we add too much it would affect the results of our titration. </a:t>
            </a:r>
          </a:p>
          <a:p>
            <a:pPr marL="228600" marR="0" lvl="0" indent="0" algn="l" defTabSz="914400" rtl="0" eaLnBrk="1" fontAlgn="auto" latinLnBrk="0" hangingPunct="1">
              <a:lnSpc>
                <a:spcPct val="100000"/>
              </a:lnSpc>
              <a:spcBef>
                <a:spcPts val="0"/>
              </a:spcBef>
              <a:spcAft>
                <a:spcPts val="0"/>
              </a:spcAft>
              <a:buClr>
                <a:srgbClr val="000000"/>
              </a:buClr>
              <a:buSzPts val="1400"/>
              <a:buFont typeface="+mj-lt"/>
              <a:buNone/>
              <a:tabLst/>
              <a:defRPr/>
            </a:pPr>
            <a:r>
              <a:rPr lang="en-GB" sz="1200" b="1" i="0" u="none" strike="noStrike" dirty="0">
                <a:solidFill>
                  <a:srgbClr val="000000"/>
                </a:solidFill>
                <a:effectLst/>
                <a:latin typeface="Century Gothic" panose="020B0502020202020204" pitchFamily="34" charset="0"/>
              </a:rPr>
              <a:t>Add a few drops of phenolphthalein to the conical flask.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startAt="5"/>
              <a:tabLst/>
              <a:defRPr/>
            </a:pPr>
            <a:r>
              <a:rPr lang="en-GB" sz="1200" b="0" i="0" u="none" strike="noStrike" dirty="0">
                <a:solidFill>
                  <a:srgbClr val="000000"/>
                </a:solidFill>
                <a:effectLst/>
                <a:latin typeface="Century Gothic" panose="020B0502020202020204" pitchFamily="34" charset="0"/>
              </a:rPr>
              <a:t>We place the conical flask on top of a white tile. This allows the colour change to be seen clearly. </a:t>
            </a:r>
          </a:p>
          <a:p>
            <a:pPr marL="228600" marR="0" lvl="0" indent="0" algn="l" defTabSz="914400" rtl="0" eaLnBrk="1" fontAlgn="auto" latinLnBrk="0" hangingPunct="1">
              <a:lnSpc>
                <a:spcPct val="100000"/>
              </a:lnSpc>
              <a:spcBef>
                <a:spcPts val="0"/>
              </a:spcBef>
              <a:spcAft>
                <a:spcPts val="0"/>
              </a:spcAft>
              <a:buClr>
                <a:srgbClr val="000000"/>
              </a:buClr>
              <a:buSzPts val="1400"/>
              <a:buFont typeface="+mj-lt"/>
              <a:buNone/>
              <a:tabLst/>
              <a:defRPr/>
            </a:pPr>
            <a:r>
              <a:rPr lang="en-GB" sz="1200" b="1" i="0" u="none" strike="noStrike" dirty="0">
                <a:solidFill>
                  <a:srgbClr val="000000"/>
                </a:solidFill>
                <a:effectLst/>
                <a:latin typeface="Century Gothic" panose="020B0502020202020204" pitchFamily="34" charset="0"/>
              </a:rPr>
              <a:t>Place conical flask on white tile.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startAt="6"/>
              <a:tabLst/>
              <a:defRPr/>
            </a:pPr>
            <a:r>
              <a:rPr lang="en-GB" sz="1200" b="0" i="0" u="none" strike="noStrike" dirty="0">
                <a:solidFill>
                  <a:srgbClr val="000000"/>
                </a:solidFill>
                <a:effectLst/>
                <a:latin typeface="Century Gothic" panose="020B0502020202020204" pitchFamily="34" charset="0"/>
              </a:rPr>
              <a:t>Record the starting volume of acid in the burette.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mj-lt"/>
              <a:buAutoNum type="arabicPeriod" startAt="6"/>
              <a:tabLst/>
              <a:defRPr/>
            </a:pPr>
            <a:r>
              <a:rPr lang="en-GB" sz="1200" b="0" i="0" u="none" strike="noStrike" dirty="0">
                <a:solidFill>
                  <a:srgbClr val="000000"/>
                </a:solidFill>
                <a:effectLst/>
                <a:latin typeface="Century Gothic" panose="020B0502020202020204" pitchFamily="34" charset="0"/>
              </a:rPr>
              <a:t>We gradually add acid from the burette into the conical flask, where it reacts with the alkali. The indicator shows by a colour change when all of the alkali in the conical flask has been neutralised. This is called the end point.</a:t>
            </a:r>
            <a:r>
              <a:rPr lang="en-GB" dirty="0"/>
              <a:t> </a:t>
            </a:r>
          </a:p>
          <a:p>
            <a:pPr marL="228600" marR="0" lvl="0" indent="0" algn="l" defTabSz="914400" rtl="0" eaLnBrk="1" fontAlgn="auto" latinLnBrk="0" hangingPunct="1">
              <a:lnSpc>
                <a:spcPct val="100000"/>
              </a:lnSpc>
              <a:spcBef>
                <a:spcPts val="0"/>
              </a:spcBef>
              <a:spcAft>
                <a:spcPts val="0"/>
              </a:spcAft>
              <a:buClr>
                <a:srgbClr val="000000"/>
              </a:buClr>
              <a:buSzPts val="1400"/>
              <a:buFont typeface="+mj-lt"/>
              <a:buNone/>
              <a:tabLst/>
              <a:defRPr/>
            </a:pPr>
            <a:r>
              <a:rPr lang="en-GB" b="1" dirty="0"/>
              <a:t>Gradually add acid until the indicator shows a colour change and the end-point is reached. </a:t>
            </a:r>
          </a:p>
          <a:p>
            <a:pPr marL="228600" marR="0" lvl="0" indent="0" algn="l" defTabSz="914400" rtl="0" eaLnBrk="1" fontAlgn="auto" latinLnBrk="0" hangingPunct="1">
              <a:lnSpc>
                <a:spcPct val="100000"/>
              </a:lnSpc>
              <a:spcBef>
                <a:spcPts val="0"/>
              </a:spcBef>
              <a:spcAft>
                <a:spcPts val="0"/>
              </a:spcAft>
              <a:buClr>
                <a:srgbClr val="000000"/>
              </a:buClr>
              <a:buSzPts val="1400"/>
              <a:buFont typeface="+mj-lt"/>
              <a:buNone/>
              <a:tabLst/>
              <a:defRPr/>
            </a:pPr>
            <a:r>
              <a:rPr lang="en-GB" b="0" dirty="0"/>
              <a:t>8. Phenolphthalein is pink in alkaline solutions and colourless in acidic solutions. This means that it is pink in the conical flask when we add it to the alkali, then as soon as all the alkali has been neutralised, the solution is no longer alkaline and the phenolphthalein changes colour to clear. </a:t>
            </a:r>
          </a:p>
          <a:p>
            <a:pPr marL="228600" marR="0" lvl="0" indent="0" algn="l" defTabSz="914400" rtl="0" eaLnBrk="1" fontAlgn="auto" latinLnBrk="0" hangingPunct="1">
              <a:lnSpc>
                <a:spcPct val="100000"/>
              </a:lnSpc>
              <a:spcBef>
                <a:spcPts val="0"/>
              </a:spcBef>
              <a:spcAft>
                <a:spcPts val="0"/>
              </a:spcAft>
              <a:buClr>
                <a:srgbClr val="000000"/>
              </a:buClr>
              <a:buSzPts val="1400"/>
              <a:buFont typeface="+mj-lt"/>
              <a:buNone/>
              <a:tabLst/>
              <a:defRPr/>
            </a:pPr>
            <a:r>
              <a:rPr lang="en-GB" b="0" dirty="0"/>
              <a:t>As we are adding acid to alkali, we should swirl the conical flask so that the acid disperses through the liquid. </a:t>
            </a:r>
          </a:p>
          <a:p>
            <a:pPr marL="228600" marR="0" lvl="0" indent="0" algn="l" defTabSz="914400" rtl="0" eaLnBrk="1" fontAlgn="auto" latinLnBrk="0" hangingPunct="1">
              <a:lnSpc>
                <a:spcPct val="100000"/>
              </a:lnSpc>
              <a:spcBef>
                <a:spcPts val="0"/>
              </a:spcBef>
              <a:spcAft>
                <a:spcPts val="0"/>
              </a:spcAft>
              <a:buClr>
                <a:srgbClr val="000000"/>
              </a:buClr>
              <a:buSzPts val="1400"/>
              <a:buFont typeface="+mj-lt"/>
              <a:buNone/>
              <a:tabLst/>
              <a:defRPr/>
            </a:pPr>
            <a:r>
              <a:rPr lang="en-GB" sz="1200" b="0" i="0" u="none" strike="noStrike" dirty="0">
                <a:solidFill>
                  <a:srgbClr val="000000"/>
                </a:solidFill>
                <a:effectLst/>
                <a:latin typeface="Century Gothic" panose="020B0502020202020204" pitchFamily="34" charset="0"/>
              </a:rPr>
              <a:t>9. Then we measure the difference between the burette reading at the start and the reading at the end of the titration. This gives the volume of acid added.</a:t>
            </a:r>
            <a:r>
              <a:rPr lang="en-GB" dirty="0"/>
              <a:t> </a:t>
            </a:r>
            <a:r>
              <a:rPr lang="en-GB" sz="1200" b="0" i="0" u="none" strike="noStrike" dirty="0">
                <a:solidFill>
                  <a:srgbClr val="000000"/>
                </a:solidFill>
                <a:effectLst/>
                <a:latin typeface="Century Gothic" panose="020B0502020202020204" pitchFamily="34" charset="0"/>
              </a:rPr>
              <a:t>This volume is called a titre.</a:t>
            </a:r>
            <a:r>
              <a:rPr lang="en-GB" dirty="0"/>
              <a:t> </a:t>
            </a:r>
            <a:r>
              <a:rPr lang="en-GB" sz="1200" b="0" i="0" u="none" strike="noStrike" dirty="0">
                <a:solidFill>
                  <a:srgbClr val="000000"/>
                </a:solidFill>
                <a:effectLst/>
                <a:latin typeface="Century Gothic" panose="020B0502020202020204" pitchFamily="34" charset="0"/>
              </a:rPr>
              <a:t>The first titre is usually ignored, as it is a rough result.</a:t>
            </a:r>
            <a:r>
              <a:rPr lang="en-GB" dirty="0"/>
              <a:t> </a:t>
            </a:r>
            <a:r>
              <a:rPr lang="en-GB" sz="1200" b="0" i="0" u="none" strike="noStrike" dirty="0">
                <a:solidFill>
                  <a:srgbClr val="000000"/>
                </a:solidFill>
                <a:effectLst/>
                <a:latin typeface="Century Gothic" panose="020B0502020202020204" pitchFamily="34" charset="0"/>
              </a:rPr>
              <a:t>Multiple titrations are usually carried out, and an average (mean) titre is calculated for any that are within 0.2 cm</a:t>
            </a:r>
            <a:r>
              <a:rPr lang="en-GB" sz="1200" b="0" i="0" u="none" strike="noStrike" baseline="30000" dirty="0">
                <a:solidFill>
                  <a:srgbClr val="000000"/>
                </a:solidFill>
                <a:effectLst/>
                <a:latin typeface="Century Gothic" panose="020B0502020202020204" pitchFamily="34" charset="0"/>
              </a:rPr>
              <a:t>3 </a:t>
            </a:r>
            <a:r>
              <a:rPr lang="en-GB" sz="1200" b="0" i="0" u="none" strike="noStrike" dirty="0">
                <a:solidFill>
                  <a:srgbClr val="000000"/>
                </a:solidFill>
                <a:effectLst/>
                <a:latin typeface="Century Gothic" panose="020B0502020202020204" pitchFamily="34" charset="0"/>
              </a:rPr>
              <a:t>of each </a:t>
            </a:r>
            <a:r>
              <a:rPr lang="en-GB" sz="1200" b="0" i="0" u="none" strike="noStrike" dirty="0" err="1">
                <a:solidFill>
                  <a:srgbClr val="000000"/>
                </a:solidFill>
                <a:effectLst/>
                <a:latin typeface="Century Gothic" panose="020B0502020202020204" pitchFamily="34" charset="0"/>
              </a:rPr>
              <a:t>other.Results</a:t>
            </a:r>
            <a:r>
              <a:rPr lang="en-GB" sz="1200" b="0" i="0" u="none" strike="noStrike" dirty="0">
                <a:solidFill>
                  <a:srgbClr val="000000"/>
                </a:solidFill>
                <a:effectLst/>
                <a:latin typeface="Century Gothic" panose="020B0502020202020204" pitchFamily="34" charset="0"/>
              </a:rPr>
              <a:t> that are within 0.2cm</a:t>
            </a:r>
            <a:r>
              <a:rPr lang="en-GB" sz="1200" b="0" i="0" u="none" strike="noStrike" baseline="30000" dirty="0">
                <a:solidFill>
                  <a:srgbClr val="000000"/>
                </a:solidFill>
                <a:effectLst/>
                <a:latin typeface="Century Gothic" panose="020B0502020202020204" pitchFamily="34" charset="0"/>
              </a:rPr>
              <a:t>3</a:t>
            </a:r>
            <a:r>
              <a:rPr lang="en-GB" sz="1200" b="0" i="0" u="none" strike="noStrike" dirty="0">
                <a:solidFill>
                  <a:srgbClr val="000000"/>
                </a:solidFill>
                <a:effectLst/>
                <a:latin typeface="Century Gothic" panose="020B0502020202020204" pitchFamily="34" charset="0"/>
              </a:rPr>
              <a:t> of each other are called concordant results.</a:t>
            </a:r>
            <a:r>
              <a:rPr lang="en-GB" dirty="0"/>
              <a:t> </a:t>
            </a:r>
            <a:endParaRPr lang="en-GB" b="1" dirty="0"/>
          </a:p>
          <a:p>
            <a:pPr marL="228600" marR="0" lvl="0" indent="0" algn="l" defTabSz="914400" rtl="0" eaLnBrk="1" fontAlgn="auto" latinLnBrk="0" hangingPunct="1">
              <a:lnSpc>
                <a:spcPct val="100000"/>
              </a:lnSpc>
              <a:spcBef>
                <a:spcPts val="0"/>
              </a:spcBef>
              <a:spcAft>
                <a:spcPts val="0"/>
              </a:spcAft>
              <a:buClr>
                <a:srgbClr val="000000"/>
              </a:buClr>
              <a:buSzPts val="1400"/>
              <a:buFont typeface="+mj-lt"/>
              <a:buNone/>
              <a:tabLst/>
              <a:defRPr/>
            </a:pPr>
            <a:r>
              <a:rPr lang="en-GB" b="1" dirty="0"/>
              <a:t>Measure the volume of acid used from the difference in the burette readings at the start and end.</a:t>
            </a:r>
          </a:p>
          <a:p>
            <a:pPr marL="228600" marR="0" lvl="0" indent="0" algn="l" defTabSz="914400" rtl="0" eaLnBrk="1" fontAlgn="auto" latinLnBrk="0" hangingPunct="1">
              <a:lnSpc>
                <a:spcPct val="100000"/>
              </a:lnSpc>
              <a:spcBef>
                <a:spcPts val="0"/>
              </a:spcBef>
              <a:spcAft>
                <a:spcPts val="0"/>
              </a:spcAft>
              <a:buClr>
                <a:srgbClr val="000000"/>
              </a:buClr>
              <a:buSzPts val="1400"/>
              <a:buFont typeface="+mj-lt"/>
              <a:buNone/>
              <a:tabLst/>
              <a:defRPr/>
            </a:pPr>
            <a:endParaRPr lang="en-GB" b="1" dirty="0"/>
          </a:p>
          <a:p>
            <a:pPr marL="228600" marR="0" lvl="0" indent="0" algn="l" defTabSz="914400" rtl="0" eaLnBrk="1" fontAlgn="auto" latinLnBrk="0" hangingPunct="1">
              <a:lnSpc>
                <a:spcPct val="100000"/>
              </a:lnSpc>
              <a:spcBef>
                <a:spcPts val="0"/>
              </a:spcBef>
              <a:spcAft>
                <a:spcPts val="0"/>
              </a:spcAft>
              <a:buClr>
                <a:srgbClr val="000000"/>
              </a:buClr>
              <a:buSzPts val="1400"/>
              <a:buFont typeface="+mj-lt"/>
              <a:buNone/>
              <a:tabLst/>
              <a:defRPr/>
            </a:pPr>
            <a:r>
              <a:rPr lang="en-GB" b="0" dirty="0"/>
              <a:t>You may wish to read through the method again with students, asking them to write down any measurements they will be taking, or what each piece of equipment will be used for.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521319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Suggested exposition:</a:t>
            </a:r>
          </a:p>
          <a:p>
            <a:r>
              <a:rPr lang="en-US" dirty="0"/>
              <a:t>Let’s quickly revisit the reaction between an acid and an alkali. In this case we are using sodium hydroxide to neutralise sulfuric acid. We are using a known volume of sodium hydroxide (25 cm3) to determine the volume of sulfuric acid is needed to neutralise it.</a:t>
            </a:r>
          </a:p>
          <a:p>
            <a:r>
              <a:rPr lang="en-US" dirty="0"/>
              <a:t>We could do the titration the other way, adding a known volume of acid to determine the volume of alkali required to neutralise it. </a:t>
            </a:r>
          </a:p>
          <a:p>
            <a:r>
              <a:rPr lang="en-US" dirty="0"/>
              <a:t>In the next lesson, we will come back to these values and use them to determine the concentration of the acid (HT only), but for now we are only concerned about the volume. </a:t>
            </a:r>
          </a:p>
          <a:p>
            <a:r>
              <a:rPr lang="en-US" dirty="0"/>
              <a:t>So we want to determine the volume of acid that completely </a:t>
            </a:r>
            <a:r>
              <a:rPr lang="en-US" dirty="0" err="1"/>
              <a:t>neutralises</a:t>
            </a:r>
            <a:r>
              <a:rPr lang="en-US" dirty="0"/>
              <a:t> 25 cm3 of sodium hydroxide. </a:t>
            </a:r>
          </a:p>
          <a:p>
            <a:r>
              <a:rPr lang="en-US" dirty="0"/>
              <a:t>How will we know if all the sodium hydroxide has been </a:t>
            </a:r>
            <a:r>
              <a:rPr lang="en-US" dirty="0" err="1"/>
              <a:t>neutralised</a:t>
            </a:r>
            <a:r>
              <a:rPr lang="en-US" dirty="0"/>
              <a:t>?</a:t>
            </a:r>
          </a:p>
          <a:p>
            <a:r>
              <a:rPr lang="en-US" dirty="0"/>
              <a:t>Sodium hydroxide is an alkali, so when it has been completely </a:t>
            </a:r>
            <a:r>
              <a:rPr lang="en-US" dirty="0" err="1"/>
              <a:t>neutralised</a:t>
            </a:r>
            <a:r>
              <a:rPr lang="en-US" dirty="0"/>
              <a:t> by sulfuric acid, sodium sulfate and water will be made. This means the pH will no longer be alkaline, which we can tell from an indicator. </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630181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dirty="0"/>
              <a:t>Suggested exposition:</a:t>
            </a:r>
          </a:p>
          <a:p>
            <a:r>
              <a:rPr lang="en-GB" dirty="0"/>
              <a:t>The indicator tells us the end-point of the reaction. This is when all of the alkali has been completely neutralised by the acid. </a:t>
            </a:r>
          </a:p>
          <a:p>
            <a:r>
              <a:rPr lang="en-GB" dirty="0"/>
              <a:t>In this case, we are using phenolphthalein. Phenolphthalein is pink in alkaline solutions and colourless in neutral or acidic solutions.</a:t>
            </a:r>
          </a:p>
          <a:p>
            <a:r>
              <a:rPr lang="en-GB" dirty="0"/>
              <a:t>This means that when all the alkali has been neutralised, the phenolphthalein changes from pink to colourless. This is the colour change we are looking out for.</a:t>
            </a:r>
          </a:p>
          <a:p>
            <a:r>
              <a:rPr lang="en-GB" i="1" dirty="0"/>
              <a:t>Why don’t we use Universal Indicator?</a:t>
            </a:r>
          </a:p>
          <a:p>
            <a:r>
              <a:rPr lang="en-GB" i="1" dirty="0"/>
              <a:t>What would the colour of UI be in an alkaline solution?</a:t>
            </a:r>
          </a:p>
          <a:p>
            <a:r>
              <a:rPr lang="en-GB" b="1" i="1" dirty="0"/>
              <a:t>Purple/blue</a:t>
            </a:r>
          </a:p>
          <a:p>
            <a:r>
              <a:rPr lang="en-GB" i="1" dirty="0"/>
              <a:t>What would happen to UI if the solution was neutralised?</a:t>
            </a:r>
          </a:p>
          <a:p>
            <a:r>
              <a:rPr lang="en-GB" b="1" i="1" dirty="0"/>
              <a:t>UI would turn green</a:t>
            </a:r>
          </a:p>
          <a:p>
            <a:r>
              <a:rPr lang="en-GB" dirty="0"/>
              <a:t>Universal indicator is useful for estimating a pH of a solution, but it cannot give an exact pH or show the exact end-point because the colour change to green can be subjective and take place slowly. One person may say that the UI is now green, but another person may say it is still blue-green. </a:t>
            </a:r>
          </a:p>
          <a:p>
            <a:r>
              <a:rPr lang="en-GB" dirty="0"/>
              <a:t>Phenolphthalein is used because it shows a very obvious colour change, meaning that we can get an exact volume of acid that neutralises the alkali, making our results as accurate as possible.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85933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u="none" strike="noStrike" cap="none" dirty="0">
                <a:solidFill>
                  <a:schemeClr val="dk1"/>
                </a:solidFill>
                <a:effectLst/>
                <a:latin typeface="Calibri"/>
                <a:ea typeface="Calibri"/>
                <a:cs typeface="Calibri"/>
                <a:sym typeface="Calibri"/>
              </a:rPr>
              <a:t>Suggested exposition:</a:t>
            </a:r>
          </a:p>
          <a:p>
            <a:r>
              <a:rPr lang="en-GB" sz="1200" b="0" i="0" u="none" strike="noStrike" cap="none" dirty="0">
                <a:solidFill>
                  <a:schemeClr val="dk1"/>
                </a:solidFill>
                <a:effectLst/>
                <a:latin typeface="Calibri"/>
                <a:ea typeface="Calibri"/>
                <a:cs typeface="Calibri"/>
                <a:sym typeface="Calibri"/>
              </a:rPr>
              <a:t>Whenever we take measurements in chemistry, there is always some uncertainty about the measurements. This means how likely it is that the true value lies within the uncertainty range. We can estimate the uncertainty of measurements is by using the resolution of the instrument. The instrument refers to whichever piece of apparatus is being used to do the measuring. The resolution of an instrument is the smallest interval that can be measured using that instrument. For example, a thermometer which has every 1.0 ºC (left) marked on has a resolution of 1.0 ºC, and a thermometer which has intervals marked on every 0.1 ºC (right) has a resolution of 0.1 ºC. The smaller the intervals, the greater the resolution of an instrument. A high resolution allows us to take the most precise measurements possible.</a:t>
            </a:r>
          </a:p>
          <a:p>
            <a:endParaRPr lang="en-GB" sz="1200" b="0" i="0" u="none" strike="noStrike" cap="none" dirty="0">
              <a:solidFill>
                <a:schemeClr val="dk1"/>
              </a:solidFill>
              <a:effectLst/>
              <a:latin typeface="Calibri"/>
              <a:ea typeface="Calibri"/>
              <a:cs typeface="Calibri"/>
              <a:sym typeface="Calibri"/>
            </a:endParaRPr>
          </a:p>
          <a:p>
            <a:r>
              <a:rPr lang="en-GB" sz="1200" b="0" i="0" u="none" strike="noStrike" cap="none" dirty="0">
                <a:solidFill>
                  <a:schemeClr val="dk1"/>
                </a:solidFill>
                <a:effectLst/>
                <a:latin typeface="Calibri"/>
                <a:ea typeface="Calibri"/>
                <a:cs typeface="Calibri"/>
                <a:sym typeface="Calibri"/>
              </a:rPr>
              <a:t>The uncertainty of a measuring instrument is estimated as plus or minus (±) half the smallest interval. For our thermometer with resolution of 1.0°C, the uncertainty is ± 0.5°C. What this actually means is that a student made a measurement of 37.0 ºC using this thermometer, the actual temperature could be as low as 36.5 ºC or as high as 37.5ºC. If it was lower than 36.5 ºC, the student would read this as 36.0 ºC and if it was higher than 37.5ºC, the student would read that as 38 ºC. We can can call these values (36.5 ºC and 37.5 ºC) our minimum and maximum measurements. </a:t>
            </a:r>
          </a:p>
          <a:p>
            <a:endParaRPr lang="en-GB" sz="1200" b="0" i="0" u="none" strike="noStrike" cap="none" dirty="0">
              <a:solidFill>
                <a:schemeClr val="dk1"/>
              </a:solidFill>
              <a:effectLst/>
              <a:latin typeface="Calibri"/>
              <a:ea typeface="Calibri"/>
              <a:cs typeface="Calibri"/>
              <a:sym typeface="Calibri"/>
            </a:endParaRPr>
          </a:p>
          <a:p>
            <a:r>
              <a:rPr lang="en-GB" sz="1200" b="0" i="0" u="none" strike="noStrike" cap="none" dirty="0">
                <a:solidFill>
                  <a:schemeClr val="dk1"/>
                </a:solidFill>
                <a:effectLst/>
                <a:latin typeface="Calibri"/>
                <a:ea typeface="Calibri"/>
                <a:cs typeface="Calibri"/>
                <a:sym typeface="Calibri"/>
              </a:rPr>
              <a:t>This is written in the same way as estimating uncertainty from repeat measurements, with the mean followed by the uncertainty. The value is stated, followed by the uncertainty, so for a measurement of 37.0 ºC, it would be written as 37.0 ºC ± 0.5 ºC. Using an instrument with a higher resolution would reduce the uncertainty of measurements.</a:t>
            </a:r>
          </a:p>
          <a:p>
            <a:endParaRPr lang="en-GB" sz="1200" b="0" i="0" u="none" strike="noStrike" cap="none" dirty="0">
              <a:solidFill>
                <a:schemeClr val="dk1"/>
              </a:solidFill>
              <a:effectLst/>
              <a:latin typeface="Calibri"/>
              <a:ea typeface="Calibri"/>
              <a:cs typeface="Calibri"/>
              <a:sym typeface="Calibri"/>
            </a:endParaRPr>
          </a:p>
          <a:p>
            <a:r>
              <a:rPr lang="en-GB" sz="1200" b="0" i="0" u="none" strike="noStrike" cap="none" dirty="0">
                <a:solidFill>
                  <a:schemeClr val="dk1"/>
                </a:solidFill>
                <a:effectLst/>
                <a:latin typeface="Calibri"/>
                <a:ea typeface="Calibri"/>
                <a:cs typeface="Calibri"/>
                <a:sym typeface="Calibri"/>
              </a:rPr>
              <a:t>If our instrument is a </a:t>
            </a:r>
            <a:r>
              <a:rPr lang="en-GB" sz="1200" b="1" i="0" u="none" strike="noStrike" cap="none" dirty="0">
                <a:solidFill>
                  <a:schemeClr val="dk1"/>
                </a:solidFill>
                <a:effectLst/>
                <a:latin typeface="Calibri"/>
                <a:ea typeface="Calibri"/>
                <a:cs typeface="Calibri"/>
                <a:sym typeface="Calibri"/>
              </a:rPr>
              <a:t>digital</a:t>
            </a:r>
            <a:r>
              <a:rPr lang="en-GB" sz="1200" b="0" i="0" u="none" strike="noStrike" cap="none" dirty="0">
                <a:solidFill>
                  <a:schemeClr val="dk1"/>
                </a:solidFill>
                <a:effectLst/>
                <a:latin typeface="Calibri"/>
                <a:ea typeface="Calibri"/>
                <a:cs typeface="Calibri"/>
                <a:sym typeface="Calibri"/>
              </a:rPr>
              <a:t> measuring instrument, such as a mass balance, the uncertainty is half the last digit shown on its display (as this is then the smallest interval). For a mass balance reading to 0.01 g, the uncertainty is ± 0.005 g. This means that if we measured a mass of 5 g, our minimum possible value would be 4.995 g and the maximum possible value would be 5.005 g. </a:t>
            </a:r>
          </a:p>
          <a:p>
            <a:br>
              <a:rPr lang="en-GB" dirty="0"/>
            </a:br>
            <a:r>
              <a:rPr lang="en-GB" dirty="0"/>
              <a:t>Images: pixabay</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14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386410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This has been deliberately chosen as a difficult measurement, where the meniscus is unclear. </a:t>
            </a:r>
          </a:p>
          <a:p>
            <a:r>
              <a:rPr lang="en-GB" b="1" dirty="0"/>
              <a:t>In this case, the meniscus is between 21 and 21.1 cm</a:t>
            </a:r>
            <a:r>
              <a:rPr lang="en-GB" b="1" baseline="30000" dirty="0"/>
              <a:t>3</a:t>
            </a:r>
            <a:r>
              <a:rPr lang="en-GB" b="1" dirty="0"/>
              <a:t>. The centre of the meniscus should be used, but this does not provide a clear answer here. This can be an interesting task for students. Could they say the volume is 21.05 cm3? What does that imply about the resolution of the instrument?</a:t>
            </a:r>
          </a:p>
          <a:p>
            <a:endParaRPr lang="en-GB" b="1"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a:p>
            <a:endParaRPr lang="en-GB" dirty="0"/>
          </a:p>
          <a:p>
            <a:endParaRPr lang="en-GB" dirty="0"/>
          </a:p>
          <a:p>
            <a:r>
              <a:rPr lang="en-GB" dirty="0"/>
              <a:t>Image source:</a:t>
            </a:r>
          </a:p>
          <a:p>
            <a:r>
              <a:rPr lang="en-GB" dirty="0"/>
              <a:t>https://</a:t>
            </a:r>
            <a:r>
              <a:rPr lang="en-GB" dirty="0" err="1"/>
              <a:t>commons.wikimedia.org</a:t>
            </a:r>
            <a:r>
              <a:rPr lang="en-GB" dirty="0"/>
              <a:t>/wiki/</a:t>
            </a:r>
            <a:r>
              <a:rPr lang="en-GB" dirty="0" err="1"/>
              <a:t>File:Meniscus_of_water_in_burette.JPG</a:t>
            </a:r>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418414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These are key questions about experimental procedure, that should be reinforced before students carry out the practical. </a:t>
            </a:r>
          </a:p>
          <a:p>
            <a:r>
              <a:rPr lang="en-GB" b="0" dirty="0"/>
              <a:t>The tap should be flushed to remove any air bubbles, as air bubbles would be included in the measured volume, making it inaccurate.</a:t>
            </a:r>
          </a:p>
          <a:p>
            <a:r>
              <a:rPr lang="en-GB" b="0" dirty="0"/>
              <a:t>A burette is often upside down in terms of measurements, which students can sometimes take a bit of practice with. The starting volume on the burette and the final volume (once the end point has been detected) on the burette should be written down and the difference between them calculated. The difference is the volume that has been added.</a:t>
            </a:r>
          </a:p>
          <a:p>
            <a:r>
              <a:rPr lang="en-GB" b="0" dirty="0"/>
              <a:t>The first titre is often a rough result because the experimenter does not have any idea where the end-point will be, so sometimes too much acid/alkali is added too quickly. Once the experimenter has a rough idea of the volume of acid/alkali that needs to be added, it is much easier to add the acid/alkali drop by drop when you get close to this volume. </a:t>
            </a:r>
          </a:p>
          <a:p>
            <a:endParaRPr lang="en-GB" b="0"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568297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sz="1200" b="1" i="0" dirty="0">
                <a:latin typeface="Century Gothic" panose="020B0502020202020204" pitchFamily="34" charset="0"/>
              </a:rPr>
              <a:t>Suggested points</a:t>
            </a:r>
            <a:r>
              <a:rPr lang="en-GB" sz="1200" i="0" dirty="0">
                <a:latin typeface="Century Gothic" panose="020B0502020202020204" pitchFamily="34" charset="0"/>
              </a:rPr>
              <a:t>:</a:t>
            </a:r>
          </a:p>
          <a:p>
            <a:pPr marL="0" indent="0">
              <a:buFont typeface="Arial" panose="020B0604020202020204" pitchFamily="34" charset="0"/>
              <a:buNone/>
            </a:pPr>
            <a:r>
              <a:rPr lang="en-GB" sz="1200" i="0" dirty="0">
                <a:latin typeface="Century Gothic" panose="020B0502020202020204" pitchFamily="34" charset="0"/>
              </a:rPr>
              <a:t>Rinsing the burette: to make sure there is no other solution in the burette that would affect the concentration of the acid</a:t>
            </a:r>
          </a:p>
          <a:p>
            <a:pPr marL="0" indent="0">
              <a:buFont typeface="Arial" panose="020B0604020202020204" pitchFamily="34" charset="0"/>
              <a:buNone/>
            </a:pPr>
            <a:r>
              <a:rPr lang="en-GB" sz="1200" i="0" dirty="0">
                <a:latin typeface="Century Gothic" panose="020B0502020202020204" pitchFamily="34" charset="0"/>
              </a:rPr>
              <a:t>Adding acid from the burette gradually/drop by drop: so that the exact volume of acid needed is recorded to the nearest drop</a:t>
            </a:r>
          </a:p>
          <a:p>
            <a:pPr marL="0" indent="0">
              <a:buFont typeface="Arial" panose="020B0604020202020204" pitchFamily="34" charset="0"/>
              <a:buNone/>
            </a:pPr>
            <a:r>
              <a:rPr lang="en-GB" sz="1200" i="0" dirty="0">
                <a:latin typeface="Century Gothic" panose="020B0502020202020204" pitchFamily="34" charset="0"/>
              </a:rPr>
              <a:t>Swirling the conical flask while adding acid: so that acid does not settle in one area of the solution. This can happen then when it is swirled, there is already enough acid to react with all the alkali</a:t>
            </a:r>
          </a:p>
          <a:p>
            <a:pPr marL="0" indent="0">
              <a:buFont typeface="Arial" panose="020B0604020202020204" pitchFamily="34" charset="0"/>
              <a:buNone/>
            </a:pPr>
            <a:r>
              <a:rPr lang="en-GB" sz="1200" i="0" dirty="0">
                <a:latin typeface="Century Gothic" panose="020B0502020202020204" pitchFamily="34" charset="0"/>
              </a:rPr>
              <a:t>Using a white tile: to increase the contrast to notice the colour change against (rather than a desk/different colour)</a:t>
            </a:r>
          </a:p>
          <a:p>
            <a:pPr marL="0" indent="0">
              <a:buFont typeface="Arial" panose="020B0604020202020204" pitchFamily="34" charset="0"/>
              <a:buNone/>
            </a:pPr>
            <a:r>
              <a:rPr lang="en-GB" sz="1200" i="0" dirty="0">
                <a:latin typeface="Century Gothic" panose="020B0502020202020204" pitchFamily="34" charset="0"/>
              </a:rPr>
              <a:t>Reading volume of liquid from the centre of the meniscus at eye level: so that the true volume is measured, reducing errors</a:t>
            </a:r>
            <a:endParaRPr lang="en-GB" b="1" i="0" dirty="0"/>
          </a:p>
          <a:p>
            <a:endParaRPr lang="en-GB" b="1"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343662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18</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19</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2200" b="1" dirty="0"/>
              <a:t>Purpose: </a:t>
            </a:r>
            <a:r>
              <a:rPr lang="en-GB" sz="2200"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sz="2200"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2200"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2200"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2200" b="0" dirty="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049656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625129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2200" b="1" dirty="0"/>
              <a:t>Purpose: </a:t>
            </a:r>
            <a:r>
              <a:rPr lang="en-GB" sz="2200"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sz="2200"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2200"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2200"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2200" b="0" dirty="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772504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2200" b="1" dirty="0"/>
              <a:t>Purpose: </a:t>
            </a:r>
            <a:r>
              <a:rPr lang="en-GB" sz="2200"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sz="2200"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2200"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2200"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2200" b="0" dirty="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02598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Note: students to note results in this lesson, identify concordant results and calculate a mean.</a:t>
            </a:r>
          </a:p>
          <a:p>
            <a:r>
              <a:rPr lang="en-GB" b="1" dirty="0"/>
              <a:t>They will only use their results to calculate a concentration in the next lesson.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018484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77017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Q1. Answer: 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If students answer B, this is a common misconception that ’all the acid or alkali has been used up’, which is a confusion about the volume of one reactant running out. If students answer C, they have confused the end point with the titre. </a:t>
            </a:r>
            <a:r>
              <a:rPr lang="en-GB" i="1" baseline="0" dirty="0"/>
              <a:t>To fix it, review the meaning of the end point of a titration.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Q2. Answer: 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If students answer B or C, they have not recognised the function of the indicator. Answering C shows that students have chosen a generic ‘advantage’. </a:t>
            </a:r>
            <a:r>
              <a:rPr lang="en-GB" i="1" baseline="0" dirty="0"/>
              <a:t>To fix it, you may wish to demo quickly a titration using universal indicator, showing how subjective the end point would be and explain why phenolphthalein would be used rather than Universal indicator.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Q3. Answer: 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baseline="0" dirty="0"/>
              <a:t>If students answer A or B, they have not linked the precision of measurements to the resolution of equipment. </a:t>
            </a:r>
            <a:r>
              <a:rPr lang="en-GB" i="1" baseline="0" dirty="0"/>
              <a:t>To fix it, review the meaning of precise measurements and model for students how different measurements would result from using less precise instruments. </a:t>
            </a:r>
            <a:endParaRPr lang="en-GB" i="0" baseline="0"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06891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ea typeface="Century Gothic"/>
                <a:cs typeface="Century Gothic"/>
                <a:sym typeface="Century Gothic"/>
              </a:rPr>
              <a:t>Big idea: Reactions rearrange matter</a:t>
            </a:r>
          </a:p>
          <a:p>
            <a:pPr marL="0" marR="0" lvl="0" indent="0" algn="l" rtl="0">
              <a:lnSpc>
                <a:spcPct val="100000"/>
              </a:lnSpc>
              <a:spcBef>
                <a:spcPts val="0"/>
              </a:spcBef>
              <a:spcAft>
                <a:spcPts val="0"/>
              </a:spcAft>
              <a:buClr>
                <a:srgbClr val="000000"/>
              </a:buClr>
              <a:buSzPts val="2400"/>
              <a:buFont typeface="Arial"/>
              <a:buNone/>
            </a:pPr>
            <a:endParaRPr lang="en-GB" sz="1200" b="1" i="0" u="none" strike="noStrike" cap="none" dirty="0">
              <a:solidFill>
                <a:srgbClr val="1F3864"/>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1F3864"/>
                </a:solidFill>
                <a:latin typeface="Century Gothic"/>
                <a:ea typeface="Century Gothic"/>
                <a:cs typeface="Century Gothic"/>
                <a:sym typeface="Century Gothic"/>
              </a:rPr>
              <a:t>Foundation: </a:t>
            </a:r>
            <a:r>
              <a:rPr lang="en-GB" sz="1200" b="0" i="0" u="none" strike="noStrike" cap="none" dirty="0">
                <a:solidFill>
                  <a:srgbClr val="1F3864"/>
                </a:solidFill>
                <a:latin typeface="Century Gothic"/>
                <a:ea typeface="Century Gothic"/>
                <a:cs typeface="Century Gothic"/>
                <a:sym typeface="Century Gothic"/>
              </a:rPr>
              <a:t>State the general equation for the reaction between an acid and an alkali.</a:t>
            </a: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7030A0"/>
                </a:solidFill>
                <a:latin typeface="Century Gothic"/>
                <a:ea typeface="Century Gothic"/>
                <a:cs typeface="Century Gothic"/>
                <a:sym typeface="Century Gothic"/>
              </a:rPr>
              <a:t>Stretch: </a:t>
            </a:r>
            <a:r>
              <a:rPr lang="en-GB" sz="1200" b="0" i="0" u="none" strike="noStrike" cap="none" dirty="0">
                <a:solidFill>
                  <a:srgbClr val="7030A0"/>
                </a:solidFill>
                <a:latin typeface="Century Gothic"/>
                <a:ea typeface="Century Gothic"/>
                <a:cs typeface="Century Gothic"/>
                <a:sym typeface="Century Gothic"/>
              </a:rPr>
              <a:t>Write a balanced symbol equation for the reaction between sodium hydroxide and sulfuric acid.</a:t>
            </a:r>
            <a:endParaRPr lang="en-GB" sz="1200" b="0" i="0" u="none" strike="noStrike" cap="none" dirty="0">
              <a:solidFill>
                <a:srgbClr val="1F3864"/>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dirty="0"/>
          </a:p>
          <a:p>
            <a:pPr marL="0" lvl="0" indent="0" algn="l" rtl="0">
              <a:lnSpc>
                <a:spcPct val="100000"/>
              </a:lnSpc>
              <a:spcBef>
                <a:spcPts val="0"/>
              </a:spcBef>
              <a:spcAft>
                <a:spcPts val="0"/>
              </a:spcAft>
              <a:buSzPts val="1400"/>
              <a:buNone/>
            </a:pPr>
            <a:r>
              <a:rPr lang="en-GB" b="1" dirty="0"/>
              <a:t>Answers:</a:t>
            </a:r>
          </a:p>
          <a:p>
            <a:pPr marL="0" lvl="0" indent="0" algn="l" rtl="0">
              <a:lnSpc>
                <a:spcPct val="100000"/>
              </a:lnSpc>
              <a:spcBef>
                <a:spcPts val="0"/>
              </a:spcBef>
              <a:spcAft>
                <a:spcPts val="0"/>
              </a:spcAft>
              <a:buSzPts val="1400"/>
              <a:buNone/>
            </a:pPr>
            <a:r>
              <a:rPr lang="en-GB" dirty="0"/>
              <a:t>Foundation: </a:t>
            </a:r>
            <a:r>
              <a:rPr lang="en-GB" sz="1200" b="0" i="0" u="none" strike="noStrike" cap="none" dirty="0">
                <a:solidFill>
                  <a:srgbClr val="1F3864"/>
                </a:solidFill>
                <a:latin typeface="Century Gothic"/>
                <a:sym typeface="Century Gothic"/>
              </a:rPr>
              <a:t>Acid + alkali </a:t>
            </a:r>
            <a:r>
              <a:rPr lang="en-GB" sz="1200" b="0" i="0" u="none" strike="noStrike" cap="none" dirty="0">
                <a:solidFill>
                  <a:srgbClr val="1F3864"/>
                </a:solidFill>
                <a:latin typeface="Century Gothic"/>
                <a:sym typeface="Wingdings" pitchFamily="2" charset="2"/>
              </a:rPr>
              <a:t> salt + water</a:t>
            </a: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Stretch: 2</a:t>
            </a:r>
            <a:r>
              <a:rPr lang="en-GB" sz="1200" b="0" i="0" u="none" strike="noStrike" cap="none" dirty="0">
                <a:solidFill>
                  <a:srgbClr val="1F3864"/>
                </a:solidFill>
                <a:latin typeface="Century Gothic"/>
                <a:sym typeface="Century Gothic"/>
              </a:rPr>
              <a:t>NaOH + H</a:t>
            </a:r>
            <a:r>
              <a:rPr lang="en-GB" sz="1200" b="0" i="0" u="none" strike="noStrike" cap="none" baseline="-25000" dirty="0">
                <a:solidFill>
                  <a:srgbClr val="1F3864"/>
                </a:solidFill>
                <a:latin typeface="Century Gothic"/>
                <a:sym typeface="Century Gothic"/>
              </a:rPr>
              <a:t>2</a:t>
            </a:r>
            <a:r>
              <a:rPr lang="en-GB" sz="1200" b="0" i="0" u="none" strike="noStrike" cap="none" dirty="0">
                <a:solidFill>
                  <a:srgbClr val="1F3864"/>
                </a:solidFill>
                <a:latin typeface="Century Gothic"/>
                <a:sym typeface="Century Gothic"/>
              </a:rPr>
              <a:t>SO</a:t>
            </a:r>
            <a:r>
              <a:rPr lang="en-GB" sz="1200" b="0" i="0" u="none" strike="noStrike" cap="none" baseline="-25000" dirty="0">
                <a:solidFill>
                  <a:srgbClr val="1F3864"/>
                </a:solidFill>
                <a:latin typeface="Century Gothic"/>
                <a:sym typeface="Century Gothic"/>
              </a:rPr>
              <a:t>4</a:t>
            </a:r>
            <a:r>
              <a:rPr lang="en-GB" sz="1200" b="0" i="0" u="none" strike="noStrike" cap="none" dirty="0">
                <a:solidFill>
                  <a:srgbClr val="1F3864"/>
                </a:solidFill>
                <a:latin typeface="Century Gothic"/>
                <a:sym typeface="Century Gothic"/>
              </a:rPr>
              <a:t> </a:t>
            </a:r>
            <a:r>
              <a:rPr lang="en-GB" sz="1200" b="0" i="0" u="none" strike="noStrike" cap="none" dirty="0">
                <a:solidFill>
                  <a:srgbClr val="1F3864"/>
                </a:solidFill>
                <a:latin typeface="Century Gothic"/>
                <a:sym typeface="Wingdings" pitchFamily="2" charset="2"/>
              </a:rPr>
              <a:t> Na</a:t>
            </a:r>
            <a:r>
              <a:rPr lang="en-GB" sz="1200" b="0" i="0" u="none" strike="noStrike" cap="none" baseline="-25000" dirty="0">
                <a:solidFill>
                  <a:srgbClr val="1F3864"/>
                </a:solidFill>
                <a:latin typeface="Century Gothic"/>
                <a:sym typeface="Wingdings" pitchFamily="2" charset="2"/>
              </a:rPr>
              <a:t>2</a:t>
            </a:r>
            <a:r>
              <a:rPr lang="en-GB" sz="1200" b="0" i="0" u="none" strike="noStrike" cap="none" dirty="0">
                <a:solidFill>
                  <a:srgbClr val="1F3864"/>
                </a:solidFill>
                <a:latin typeface="Century Gothic"/>
                <a:sym typeface="Wingdings" pitchFamily="2" charset="2"/>
              </a:rPr>
              <a:t>SO</a:t>
            </a:r>
            <a:r>
              <a:rPr lang="en-GB" sz="1200" b="0" i="0" u="none" strike="noStrike" cap="none" baseline="-25000" dirty="0">
                <a:solidFill>
                  <a:srgbClr val="1F3864"/>
                </a:solidFill>
                <a:latin typeface="Century Gothic"/>
                <a:sym typeface="Wingdings" pitchFamily="2" charset="2"/>
              </a:rPr>
              <a:t>4</a:t>
            </a:r>
            <a:r>
              <a:rPr lang="en-GB" sz="1200" b="0" i="0" u="none" strike="noStrike" cap="none" dirty="0">
                <a:solidFill>
                  <a:srgbClr val="1F3864"/>
                </a:solidFill>
                <a:latin typeface="Century Gothic"/>
                <a:sym typeface="Wingdings" pitchFamily="2" charset="2"/>
              </a:rPr>
              <a:t> + 2H</a:t>
            </a:r>
            <a:r>
              <a:rPr lang="en-GB" sz="1200" b="0" i="0" u="none" strike="noStrike" cap="none" baseline="-25000" dirty="0">
                <a:solidFill>
                  <a:srgbClr val="1F3864"/>
                </a:solidFill>
                <a:latin typeface="Century Gothic"/>
                <a:sym typeface="Wingdings" pitchFamily="2" charset="2"/>
              </a:rPr>
              <a:t>2</a:t>
            </a:r>
            <a:r>
              <a:rPr lang="en-GB" sz="1200" b="0" i="0" u="none" strike="noStrike" cap="none" dirty="0">
                <a:solidFill>
                  <a:srgbClr val="1F3864"/>
                </a:solidFill>
                <a:latin typeface="Century Gothic"/>
                <a:sym typeface="Wingdings" pitchFamily="2" charset="2"/>
              </a:rPr>
              <a:t>O</a:t>
            </a:r>
            <a:endParaRPr lang="en-GB" dirty="0"/>
          </a:p>
          <a:p>
            <a:pPr marL="0" lvl="0" indent="0" algn="l" rtl="0">
              <a:lnSpc>
                <a:spcPct val="100000"/>
              </a:lnSpc>
              <a:spcBef>
                <a:spcPts val="0"/>
              </a:spcBef>
              <a:spcAft>
                <a:spcPts val="0"/>
              </a:spcAft>
              <a:buSzPts val="1400"/>
              <a:buNone/>
            </a:pPr>
            <a:endParaRPr dirty="0"/>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a:t>
            </a:fld>
            <a:endParaRPr/>
          </a:p>
        </p:txBody>
      </p:sp>
    </p:spTree>
    <p:extLst>
      <p:ext uri="{BB962C8B-B14F-4D97-AF65-F5344CB8AC3E}">
        <p14:creationId xmlns:p14="http://schemas.microsoft.com/office/powerpoint/2010/main" val="1480489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sym typeface="Century Gothic"/>
              </a:rPr>
              <a:t>Drill answers: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Using litmus paper, a pH probe or Universal indicator</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Red/orange</a:t>
            </a:r>
            <a:endParaRPr lang="en-GB" sz="1200" b="0" i="0" u="none" strike="noStrike" cap="none" baseline="30000" dirty="0">
              <a:solidFill>
                <a:srgbClr val="1F3864"/>
              </a:solidFill>
              <a:latin typeface="Century Gothic"/>
              <a:sym typeface="Century Gothic"/>
            </a:endParaRP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It can give a rough pH value but the colour can be subjective.</a:t>
            </a:r>
            <a:endParaRPr lang="en-GB" sz="1200" b="0" i="0" u="none" strike="noStrike" cap="none" baseline="30000" dirty="0">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b="0" i="0" u="none" strike="noStrike" cap="none" baseline="30000" dirty="0">
              <a:solidFill>
                <a:srgbClr val="1F3864"/>
              </a:solidFill>
              <a:latin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a:t>
            </a:fld>
            <a:endParaRPr/>
          </a:p>
        </p:txBody>
      </p:sp>
    </p:spTree>
    <p:extLst>
      <p:ext uri="{BB962C8B-B14F-4D97-AF65-F5344CB8AC3E}">
        <p14:creationId xmlns:p14="http://schemas.microsoft.com/office/powerpoint/2010/main" val="2994351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dirty="0">
              <a:solidFill>
                <a:schemeClr val="dk1"/>
              </a:solidFill>
              <a:latin typeface="Century Gothic"/>
              <a:ea typeface="Century Gothic"/>
              <a:cs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5</a:t>
            </a:fld>
            <a:endParaRPr/>
          </a:p>
        </p:txBody>
      </p:sp>
    </p:spTree>
    <p:extLst>
      <p:ext uri="{BB962C8B-B14F-4D97-AF65-F5344CB8AC3E}">
        <p14:creationId xmlns:p14="http://schemas.microsoft.com/office/powerpoint/2010/main" val="2113291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t>Big idea: Reactions rearrange matter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this lesson, students will be introduced to the titration required practical and carry it out, as well as doing some initial analysis. In the following lesson, they will use their value of titre volume to determine the unknown concentration.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a:r>
              <a:rPr lang="en-GB" sz="1200" b="1" kern="1200" dirty="0">
                <a:solidFill>
                  <a:schemeClr val="tx1"/>
                </a:solidFill>
                <a:effectLst/>
                <a:latin typeface="+mn-lt"/>
                <a:ea typeface="+mn-ea"/>
                <a:cs typeface="+mn-cs"/>
              </a:rPr>
              <a:t>Suggested Hook:</a:t>
            </a:r>
          </a:p>
          <a:p>
            <a:pPr marL="0"/>
            <a:r>
              <a:rPr lang="en-GB" b="0" i="0" dirty="0">
                <a:solidFill>
                  <a:srgbClr val="333333"/>
                </a:solidFill>
                <a:effectLst/>
                <a:latin typeface="open-sans"/>
              </a:rPr>
              <a:t>What happens when an acid reacts with an alkali? What are the products? What would the pH be if the exact same amount of acid reacted with the exact same amount of alkali?</a:t>
            </a: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Guidance:</a:t>
            </a:r>
          </a:p>
          <a:p>
            <a:r>
              <a:rPr lang="en-US" b="0" dirty="0"/>
              <a:t>See unit overview document and planning guidance to see how these objectives are typically assessed at GCSE, including examples of what students should be able to do following this lesson.</a:t>
            </a:r>
          </a:p>
          <a:p>
            <a:r>
              <a:rPr lang="en-US" b="1" dirty="0"/>
              <a:t>Planning for different needs:</a:t>
            </a:r>
          </a:p>
          <a:p>
            <a:r>
              <a:rPr lang="en-US" b="0" dirty="0"/>
              <a:t>The learning objectives given on this slide are suggested based on the most common requirements for exams, however they can be adapted based on the needs of different classes.</a:t>
            </a:r>
          </a:p>
          <a:p>
            <a:r>
              <a:rPr lang="en-US" b="0" dirty="0"/>
              <a:t>For best practice, the unit preparation booklet should be used to determine the appropriate focus of lessons within the unit. </a:t>
            </a:r>
          </a:p>
          <a:p>
            <a:r>
              <a:rPr lang="en-US" b="0" dirty="0"/>
              <a:t>While it is not possible to explicitly split content into levelled grades, we recommend that lesson objectives can be classified as critical, core or stretch. </a:t>
            </a:r>
          </a:p>
          <a:p>
            <a:r>
              <a:rPr lang="en-US" b="0" i="1" dirty="0"/>
              <a:t>Critical</a:t>
            </a:r>
            <a:r>
              <a:rPr lang="en-US" b="0" dirty="0"/>
              <a:t>: the content or skill is essential for all students to be able to progress.</a:t>
            </a:r>
          </a:p>
          <a:p>
            <a:r>
              <a:rPr lang="en-US" b="0" i="1" dirty="0"/>
              <a:t>Core</a:t>
            </a:r>
            <a:r>
              <a:rPr lang="en-US" b="0" dirty="0"/>
              <a:t>: the content or skill is important for students to progress, but other opportunities may be available to revisit it.</a:t>
            </a:r>
          </a:p>
          <a:p>
            <a:r>
              <a:rPr lang="en-US" b="0" i="1" dirty="0"/>
              <a:t>Stretch</a:t>
            </a:r>
            <a:r>
              <a:rPr lang="en-US" b="0" dirty="0"/>
              <a:t>: the content or skill may not be essential for all students but is important for students aiming for the highest grades.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1" dirty="0"/>
              <a:t>Key skill: </a:t>
            </a:r>
            <a:r>
              <a:rPr lang="en-US" b="0" dirty="0"/>
              <a:t>this is a crucial skill being developed in this unit as part of the skill mapping</a:t>
            </a:r>
          </a:p>
          <a:p>
            <a:endParaRPr lang="en-US" dirty="0"/>
          </a:p>
          <a:p>
            <a:r>
              <a:rPr lang="en-GB" sz="1800" b="1" dirty="0">
                <a:effectLst/>
                <a:highlight>
                  <a:srgbClr val="00FF00"/>
                </a:highlight>
                <a:latin typeface="Century Gothic" panose="020B0502020202020204" pitchFamily="34" charset="0"/>
                <a:ea typeface="Calibri" panose="020F0502020204030204" pitchFamily="34" charset="0"/>
                <a:cs typeface="Arial" panose="020B0604020202020204" pitchFamily="34" charset="0"/>
              </a:rPr>
              <a:t>C4.3.11 C4.3.12 Lesson Objectives:</a:t>
            </a:r>
          </a:p>
          <a:p>
            <a:r>
              <a:rPr lang="en-US" sz="1800" dirty="0">
                <a:latin typeface="Century Gothic" panose="020B0502020202020204" pitchFamily="34" charset="0"/>
              </a:rPr>
              <a:t>Key skill: Describe a method to carry out a titration</a:t>
            </a:r>
          </a:p>
          <a:p>
            <a:r>
              <a:rPr lang="en-US" sz="1800" dirty="0">
                <a:latin typeface="Century Gothic" panose="020B0502020202020204" pitchFamily="34" charset="0"/>
              </a:rPr>
              <a:t>Key skill: Identify concordant results</a:t>
            </a:r>
          </a:p>
          <a:p>
            <a:r>
              <a:rPr lang="en-US" sz="1800" dirty="0">
                <a:latin typeface="Century Gothic" panose="020B0502020202020204" pitchFamily="34" charset="0"/>
              </a:rPr>
              <a:t>Key </a:t>
            </a:r>
            <a:r>
              <a:rPr lang="en-US" sz="1800">
                <a:latin typeface="Century Gothic" panose="020B0502020202020204" pitchFamily="34" charset="0"/>
              </a:rPr>
              <a:t>skill: Explain </a:t>
            </a:r>
            <a:r>
              <a:rPr lang="en-US" sz="1800" dirty="0">
                <a:latin typeface="Century Gothic" panose="020B0502020202020204" pitchFamily="34" charset="0"/>
              </a:rPr>
              <a:t>the most appropriate apparatus to use for a given function</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3324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GB" b="1" dirty="0"/>
              <a:t>Purpose: </a:t>
            </a:r>
            <a:r>
              <a:rPr lang="en-GB" dirty="0"/>
              <a:t>to spend time on any gaps identified in previous learning from exit ticket.</a:t>
            </a:r>
          </a:p>
          <a:p>
            <a:pPr marL="0" marR="0" lvl="0" indent="0" algn="l" rtl="0">
              <a:lnSpc>
                <a:spcPct val="100000"/>
              </a:lnSpc>
              <a:spcBef>
                <a:spcPts val="0"/>
              </a:spcBef>
              <a:spcAft>
                <a:spcPts val="0"/>
              </a:spcAft>
              <a:buClr>
                <a:schemeClr val="dk1"/>
              </a:buClr>
              <a:buSzPts val="1200"/>
              <a:buFont typeface="Calibri"/>
              <a:buNone/>
            </a:pPr>
            <a:endParaRPr lang="en-GB" dirty="0"/>
          </a:p>
          <a:p>
            <a:pPr marL="0" marR="0" lvl="0" indent="0" algn="l" rtl="0">
              <a:lnSpc>
                <a:spcPct val="100000"/>
              </a:lnSpc>
              <a:spcBef>
                <a:spcPts val="0"/>
              </a:spcBef>
              <a:spcAft>
                <a:spcPts val="0"/>
              </a:spcAft>
              <a:buClr>
                <a:schemeClr val="dk1"/>
              </a:buClr>
              <a:buSzPts val="1200"/>
              <a:buFont typeface="Calibri"/>
              <a:buNone/>
            </a:pPr>
            <a:r>
              <a:rPr lang="en-GB" b="1" dirty="0"/>
              <a:t>Fix-it guidance from previous exit ticket:</a:t>
            </a:r>
            <a:endParaRPr dirty="0"/>
          </a:p>
          <a:p>
            <a:pPr marL="0" marR="0" lvl="0" indent="0" algn="l" rtl="0">
              <a:lnSpc>
                <a:spcPct val="100000"/>
              </a:lnSpc>
              <a:spcBef>
                <a:spcPts val="0"/>
              </a:spcBef>
              <a:spcAft>
                <a:spcPts val="0"/>
              </a:spcAft>
              <a:buClr>
                <a:schemeClr val="dk1"/>
              </a:buClr>
              <a:buSzPts val="1200"/>
              <a:buFont typeface="+mj-lt"/>
              <a:buNone/>
            </a:pPr>
            <a:r>
              <a:rPr lang="en-GB" b="1" dirty="0"/>
              <a:t>Q1. 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they are not clear on the ions in solution produced by acids and alkalis. If students answer C, they have recognised water from the neutralisation reaction, but not the correct ion. </a:t>
            </a:r>
            <a:r>
              <a:rPr lang="en-GB" i="1" dirty="0"/>
              <a:t>To fix-it, review the ions produced by acids and alkalis in solution and the ionic equation in a neutralisation reaction.</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it shows they have been confused by the hydroxide part of the name, which is a common mistake. If students answer B, they have recognised the sulfur element but not the correct name. </a:t>
            </a:r>
            <a:r>
              <a:rPr lang="en-GB" i="1" dirty="0"/>
              <a:t>To fix-it, review the formula for sulfuric acid and why it produces </a:t>
            </a:r>
            <a:r>
              <a:rPr lang="en-GB" i="1" dirty="0" err="1"/>
              <a:t>sulfates</a:t>
            </a:r>
            <a:r>
              <a:rPr lang="en-GB" i="1" dirty="0"/>
              <a:t> rather than </a:t>
            </a:r>
            <a:r>
              <a:rPr lang="en-GB" i="1" dirty="0" err="1"/>
              <a:t>sulfides</a:t>
            </a:r>
            <a:r>
              <a:rPr lang="en-GB" i="1" dirty="0"/>
              <a:t>. </a:t>
            </a:r>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got the equation the wrong way round. If students answer B, it shows that students have recognised the elements but not the key aspect that they are ions. </a:t>
            </a:r>
            <a:r>
              <a:rPr lang="en-GB" i="1" dirty="0"/>
              <a:t>To fix-it, review the definition of a neutralisation reaction and show students the ions involved. </a:t>
            </a:r>
          </a:p>
          <a:p>
            <a:pPr marL="0" lvl="0" indent="0" algn="l" rtl="0">
              <a:lnSpc>
                <a:spcPct val="100000"/>
              </a:lnSpc>
              <a:spcBef>
                <a:spcPts val="0"/>
              </a:spcBef>
              <a:spcAft>
                <a:spcPts val="0"/>
              </a:spcAft>
              <a:buSzPts val="1400"/>
              <a:buNone/>
            </a:pPr>
            <a:endParaRPr dirty="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8</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dirty="0"/>
              <a:t>Suggested exposition:</a:t>
            </a:r>
          </a:p>
          <a:p>
            <a:r>
              <a:rPr lang="en-GB" sz="1800" b="0" i="0" u="none" strike="noStrike" dirty="0">
                <a:solidFill>
                  <a:srgbClr val="000000"/>
                </a:solidFill>
                <a:effectLst/>
                <a:latin typeface="Century Gothic" panose="020B0502020202020204" pitchFamily="34" charset="0"/>
              </a:rPr>
              <a:t>Titration is a process or method that we can use to determine the volume of an acid or alkali required to neutralise an acid or alkali. It is a form of quantitative analysis because it provides numerical information. In this unit we are looking at quantitative chemistry, which is all about numerical values, such as relative formula mass and number of moles. </a:t>
            </a:r>
          </a:p>
          <a:p>
            <a:r>
              <a:rPr lang="en-GB" sz="1800" b="0" i="0" u="none" strike="noStrike" dirty="0">
                <a:solidFill>
                  <a:srgbClr val="000000"/>
                </a:solidFill>
                <a:effectLst/>
                <a:latin typeface="Century Gothic" panose="020B0502020202020204" pitchFamily="34" charset="0"/>
              </a:rPr>
              <a:t>Quantitative analysis is different from qualitative analysis. An example of a qualitative analysis is food tests. We can use different reagents to test for the presence of different nutrients. They provide information about whether the nutrient is present or not, but not how much of the nutrient is present. This means that they are qualitative, not quantitative. </a:t>
            </a:r>
          </a:p>
          <a:p>
            <a:endParaRPr lang="en-GB" sz="1800" b="0" i="0" u="none" strike="noStrike" dirty="0">
              <a:solidFill>
                <a:srgbClr val="000000"/>
              </a:solidFill>
              <a:effectLst/>
              <a:latin typeface="Century Gothic" panose="020B0502020202020204" pitchFamily="34" charset="0"/>
            </a:endParaRPr>
          </a:p>
          <a:p>
            <a:r>
              <a:rPr lang="en-GB" sz="1800" b="0" i="0" u="none" strike="noStrike" dirty="0">
                <a:solidFill>
                  <a:srgbClr val="000000"/>
                </a:solidFill>
                <a:effectLst/>
                <a:latin typeface="Century Gothic" panose="020B0502020202020204" pitchFamily="34" charset="0"/>
              </a:rPr>
              <a:t>So titration is a quantitative analysis. How does it work?</a:t>
            </a:r>
          </a:p>
          <a:p>
            <a:r>
              <a:rPr lang="en-GB" sz="1800" b="0" i="0" u="none" strike="noStrike" dirty="0">
                <a:solidFill>
                  <a:srgbClr val="000000"/>
                </a:solidFill>
                <a:effectLst/>
                <a:latin typeface="Century Gothic" panose="020B0502020202020204" pitchFamily="34" charset="0"/>
              </a:rPr>
              <a:t>A titration works by determining the volume of a solution required to completely neutralise a known volume (and known concentration) of an acid or alkali. We can use titration to determine a required volume of either acid or alkali, we then just have to neutralise the other.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240912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1_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2216417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406090355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257316440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399397594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392310899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247858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156931179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178491038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428174400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dirty="0"/>
              <a:t>Title</a:t>
            </a:r>
            <a:endParaRPr lang="en-US" dirty="0"/>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974161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327438764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2441013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315982263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2161079"/>
      </p:ext>
    </p:extLst>
  </p:cSld>
  <p:clrMap bg1="lt1" tx1="dk1" bg2="lt2" tx2="dk2" accent1="accent1" accent2="accent2" accent3="accent3" accent4="accent4" accent5="accent5" accent6="accent6" hlink="hlink" folHlink="folHlink"/>
  <p:sldLayoutIdLst>
    <p:sldLayoutId id="2147483776" r:id="rId1"/>
    <p:sldLayoutId id="2147483674" r:id="rId2"/>
    <p:sldLayoutId id="2147483675" r:id="rId3"/>
    <p:sldLayoutId id="2147483664" r:id="rId4"/>
    <p:sldLayoutId id="2147483666" r:id="rId5"/>
    <p:sldLayoutId id="2147483774" r:id="rId6"/>
    <p:sldLayoutId id="2147483667" r:id="rId7"/>
    <p:sldLayoutId id="2147483777" r:id="rId8"/>
    <p:sldLayoutId id="2147483668" r:id="rId9"/>
    <p:sldLayoutId id="2147483669" r:id="rId10"/>
    <p:sldLayoutId id="2147483670" r:id="rId11"/>
    <p:sldLayoutId id="2147483677" r:id="rId12"/>
    <p:sldLayoutId id="2147483779" r:id="rId13"/>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hyperlink" Target="https://mymastery.arkcurriculumplus.org.uk/courses/65f10dfb-f045-4b74-aed0-11df776de0c8/units/75c2dbf6-c400-4a90-b1f6-4d0e3f708e2b/lessons/f2c8fedb-7158-412c-b34a-0ebeb1ac4e57/contents/9" TargetMode="External"/><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16.jpe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s://mymastery.arkcurriculumplus.org.uk/courses/65f10dfb-f045-4b74-aed0-11df776de0c8/units/75c2dbf6-c400-4a90-b1f6-4d0e3f708e2b/lessons/f2c8fedb-7158-412c-b34a-0ebeb1ac4e57/contents/9"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hyperlink" Target="mailto:sciencemastery@arkonline.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5.tiff"/><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a:latin typeface="Century Gothic" panose="020B0502020202020204" pitchFamily="34" charset="0"/>
              </a:rPr>
              <a:t>Refer to the ‘</a:t>
            </a:r>
            <a:r>
              <a:rPr lang="en-US" sz="1600" b="1">
                <a:latin typeface="Century Gothic" panose="020B0502020202020204" pitchFamily="34" charset="0"/>
              </a:rPr>
              <a:t>notes</a:t>
            </a:r>
            <a:r>
              <a:rPr lang="en-US" sz="160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a:latin typeface="Century Gothic" panose="020B0502020202020204" pitchFamily="34" charset="0"/>
              </a:rPr>
              <a:t>Before the lesson, </a:t>
            </a:r>
            <a:r>
              <a:rPr lang="en-US" sz="1600" b="1">
                <a:latin typeface="Century Gothic" panose="020B0502020202020204" pitchFamily="34" charset="0"/>
              </a:rPr>
              <a:t>adapt the fix-it slide </a:t>
            </a:r>
            <a:r>
              <a:rPr lang="en-US" sz="160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a:latin typeface="Century Gothic" panose="020B0502020202020204" pitchFamily="34" charset="0"/>
              </a:rPr>
              <a:t>Choose from the suggested </a:t>
            </a:r>
            <a:r>
              <a:rPr lang="en-US" sz="1600" b="1">
                <a:latin typeface="Century Gothic" panose="020B0502020202020204" pitchFamily="34" charset="0"/>
              </a:rPr>
              <a:t>activities</a:t>
            </a:r>
            <a:r>
              <a:rPr lang="en-US" sz="160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a:latin typeface="Century Gothic" panose="020B0502020202020204" pitchFamily="34" charset="0"/>
              </a:rPr>
              <a:t>These lessons are designed to occupy approximately 1 hour. To adapt for a </a:t>
            </a:r>
            <a:r>
              <a:rPr lang="en-US" sz="1600" b="1">
                <a:latin typeface="Century Gothic" panose="020B0502020202020204" pitchFamily="34" charset="0"/>
              </a:rPr>
              <a:t>shorter or longer lesson duration</a:t>
            </a:r>
            <a:r>
              <a:rPr lang="en-US" sz="1600">
                <a:latin typeface="Century Gothic" panose="020B0502020202020204" pitchFamily="34" charset="0"/>
              </a:rPr>
              <a:t> we advise you to adapt the </a:t>
            </a:r>
            <a:r>
              <a:rPr lang="en-US" sz="1600" b="1">
                <a:latin typeface="Century Gothic" panose="020B0502020202020204" pitchFamily="34" charset="0"/>
              </a:rPr>
              <a:t>activity</a:t>
            </a:r>
            <a:r>
              <a:rPr lang="en-US" sz="1600">
                <a:latin typeface="Century Gothic" panose="020B0502020202020204" pitchFamily="34" charset="0"/>
              </a:rPr>
              <a:t> section accordingly.</a:t>
            </a:r>
          </a:p>
          <a:p>
            <a:pPr marL="342900" indent="-342900">
              <a:buFont typeface="Arial" panose="020B0604020202020204" pitchFamily="34" charset="0"/>
              <a:buChar char="•"/>
            </a:pPr>
            <a:endParaRPr lang="en-US" sz="1600">
              <a:latin typeface="Century Gothic" panose="020B0502020202020204" pitchFamily="34" charset="0"/>
            </a:endParaRPr>
          </a:p>
          <a:p>
            <a:r>
              <a:rPr lang="en-US" sz="160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a:latin typeface="Century Gothic" panose="020B0502020202020204" pitchFamily="34" charset="0"/>
            </a:endParaRPr>
          </a:p>
          <a:p>
            <a:r>
              <a:rPr lang="en-US" sz="1600">
                <a:latin typeface="Century Gothic" panose="020B0502020202020204" pitchFamily="34" charset="0"/>
              </a:rPr>
              <a:t>Thank you for reading! </a:t>
            </a:r>
          </a:p>
          <a:p>
            <a:endParaRPr lang="en-US" sz="1600" b="1">
              <a:latin typeface="Century Gothic" panose="020B0502020202020204" pitchFamily="34" charset="0"/>
            </a:endParaRPr>
          </a:p>
          <a:p>
            <a:r>
              <a:rPr lang="en-US" sz="1600" b="1">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3"/>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FF9A3-E850-2C01-5A53-E57A14F041F9}"/>
              </a:ext>
            </a:extLst>
          </p:cNvPr>
          <p:cNvSpPr>
            <a:spLocks noGrp="1"/>
          </p:cNvSpPr>
          <p:nvPr>
            <p:ph type="title"/>
          </p:nvPr>
        </p:nvSpPr>
        <p:spPr/>
        <p:txBody>
          <a:bodyPr/>
          <a:lstStyle/>
          <a:p>
            <a:r>
              <a:rPr lang="en-GB" dirty="0">
                <a:latin typeface="Century Gothic" panose="020B0502020202020204" pitchFamily="34" charset="0"/>
              </a:rPr>
              <a:t>Risk Assessment</a:t>
            </a:r>
          </a:p>
        </p:txBody>
      </p:sp>
      <p:pic>
        <p:nvPicPr>
          <p:cNvPr id="4" name="Picture 3" descr="A close-up of a hazard warning sign&#10;&#10;Description automatically generated">
            <a:extLst>
              <a:ext uri="{FF2B5EF4-FFF2-40B4-BE49-F238E27FC236}">
                <a16:creationId xmlns:a16="http://schemas.microsoft.com/office/drawing/2014/main" id="{4FE1AD93-F41B-A3FE-9847-6B57A850C759}"/>
              </a:ext>
            </a:extLst>
          </p:cNvPr>
          <p:cNvPicPr>
            <a:picLocks noChangeAspect="1"/>
          </p:cNvPicPr>
          <p:nvPr/>
        </p:nvPicPr>
        <p:blipFill>
          <a:blip r:embed="rId2"/>
          <a:stretch>
            <a:fillRect/>
          </a:stretch>
        </p:blipFill>
        <p:spPr>
          <a:xfrm>
            <a:off x="3205565" y="901876"/>
            <a:ext cx="8183923" cy="5776887"/>
          </a:xfrm>
          <a:prstGeom prst="rect">
            <a:avLst/>
          </a:prstGeom>
          <a:ln>
            <a:solidFill>
              <a:schemeClr val="tx1"/>
            </a:solidFill>
          </a:ln>
        </p:spPr>
      </p:pic>
      <p:sp>
        <p:nvSpPr>
          <p:cNvPr id="6" name="TextBox 5">
            <a:extLst>
              <a:ext uri="{FF2B5EF4-FFF2-40B4-BE49-F238E27FC236}">
                <a16:creationId xmlns:a16="http://schemas.microsoft.com/office/drawing/2014/main" id="{E809547E-6DAF-EFB4-CC21-E0B611F8FBA2}"/>
              </a:ext>
            </a:extLst>
          </p:cNvPr>
          <p:cNvSpPr txBox="1"/>
          <p:nvPr/>
        </p:nvSpPr>
        <p:spPr>
          <a:xfrm>
            <a:off x="451412" y="886785"/>
            <a:ext cx="2488558" cy="2585323"/>
          </a:xfrm>
          <a:prstGeom prst="rect">
            <a:avLst/>
          </a:prstGeom>
          <a:noFill/>
        </p:spPr>
        <p:txBody>
          <a:bodyPr wrap="square">
            <a:spAutoFit/>
          </a:bodyPr>
          <a:lstStyle/>
          <a:p>
            <a:pPr marL="342900" indent="-342900">
              <a:buFont typeface="Arial" panose="020B0604020202020204" pitchFamily="34" charset="0"/>
              <a:buChar char="•"/>
            </a:pPr>
            <a:r>
              <a:rPr lang="en-GB" sz="1800" b="1" i="0" dirty="0">
                <a:solidFill>
                  <a:srgbClr val="000000"/>
                </a:solidFill>
                <a:effectLst/>
                <a:latin typeface="Century Gothic" panose="020B0502020202020204" pitchFamily="34" charset="0"/>
              </a:rPr>
              <a:t>A risk assessment </a:t>
            </a:r>
            <a:r>
              <a:rPr lang="en-GB" sz="1800" b="0" i="0" dirty="0">
                <a:solidFill>
                  <a:srgbClr val="000000"/>
                </a:solidFill>
                <a:effectLst/>
                <a:latin typeface="Century Gothic" panose="020B0502020202020204" pitchFamily="34" charset="0"/>
              </a:rPr>
              <a:t>must be completed for this practical</a:t>
            </a:r>
          </a:p>
          <a:p>
            <a:pPr marL="342900" indent="-342900">
              <a:buFont typeface="Arial" panose="020B0604020202020204" pitchFamily="34" charset="0"/>
              <a:buChar char="•"/>
            </a:pPr>
            <a:endParaRPr lang="en-GB" dirty="0">
              <a:solidFill>
                <a:srgbClr val="000000"/>
              </a:solidFill>
              <a:latin typeface="Century Gothic" panose="020B0502020202020204" pitchFamily="34" charset="0"/>
            </a:endParaRPr>
          </a:p>
          <a:p>
            <a:pPr marL="342900" indent="-342900">
              <a:buFont typeface="Arial" panose="020B0604020202020204" pitchFamily="34" charset="0"/>
              <a:buChar char="•"/>
            </a:pPr>
            <a:endParaRPr lang="en-GB" sz="1800" b="0" i="0" dirty="0">
              <a:solidFill>
                <a:srgbClr val="000000"/>
              </a:solidFill>
              <a:effectLst/>
              <a:latin typeface="Century Gothic" panose="020B0502020202020204" pitchFamily="34" charset="0"/>
            </a:endParaRPr>
          </a:p>
          <a:p>
            <a:pPr marL="342900" indent="-342900">
              <a:buFont typeface="Arial" panose="020B0604020202020204" pitchFamily="34" charset="0"/>
              <a:buChar char="•"/>
            </a:pPr>
            <a:r>
              <a:rPr lang="en-GB" sz="1800" dirty="0">
                <a:solidFill>
                  <a:srgbClr val="000000"/>
                </a:solidFill>
                <a:latin typeface="Century Gothic" panose="020B0502020202020204" pitchFamily="34" charset="0"/>
              </a:rPr>
              <a:t>The template risk assessment can be </a:t>
            </a:r>
            <a:r>
              <a:rPr lang="en-GB" sz="1800" dirty="0">
                <a:latin typeface="Century Gothic" panose="020B0502020202020204" pitchFamily="34" charset="0"/>
              </a:rPr>
              <a:t>found </a:t>
            </a:r>
            <a:r>
              <a:rPr lang="en-GB" sz="1800" dirty="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here</a:t>
            </a:r>
            <a:r>
              <a:rPr lang="en-GB" sz="1800" dirty="0">
                <a:latin typeface="Century Gothic" panose="020B0502020202020204" pitchFamily="34" charset="0"/>
              </a:rPr>
              <a:t>.</a:t>
            </a:r>
            <a:endParaRPr lang="en-GB" sz="1800" b="0" i="0" dirty="0">
              <a:effectLst/>
              <a:latin typeface="Century Gothic" panose="020B0502020202020204" pitchFamily="34" charset="0"/>
            </a:endParaRPr>
          </a:p>
        </p:txBody>
      </p:sp>
    </p:spTree>
    <p:extLst>
      <p:ext uri="{BB962C8B-B14F-4D97-AF65-F5344CB8AC3E}">
        <p14:creationId xmlns:p14="http://schemas.microsoft.com/office/powerpoint/2010/main" val="1455511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6DECD-B211-5355-50E2-4B16BC4EF37B}"/>
              </a:ext>
            </a:extLst>
          </p:cNvPr>
          <p:cNvSpPr>
            <a:spLocks noGrp="1"/>
          </p:cNvSpPr>
          <p:nvPr>
            <p:ph type="title"/>
          </p:nvPr>
        </p:nvSpPr>
        <p:spPr/>
        <p:txBody>
          <a:bodyPr/>
          <a:lstStyle/>
          <a:p>
            <a:r>
              <a:rPr lang="en-GB" dirty="0">
                <a:latin typeface="Century Gothic" panose="020B0502020202020204" pitchFamily="34" charset="0"/>
              </a:rPr>
              <a:t>Titration Demonstration</a:t>
            </a:r>
          </a:p>
        </p:txBody>
      </p:sp>
      <p:pic>
        <p:nvPicPr>
          <p:cNvPr id="3" name="Picture 2" descr="A picture containing diagram&#10;&#10;Description automatically generated">
            <a:extLst>
              <a:ext uri="{FF2B5EF4-FFF2-40B4-BE49-F238E27FC236}">
                <a16:creationId xmlns:a16="http://schemas.microsoft.com/office/drawing/2014/main" id="{7B97F969-5398-A240-A88D-2C7DAB85C8CA}"/>
              </a:ext>
            </a:extLst>
          </p:cNvPr>
          <p:cNvPicPr>
            <a:picLocks noChangeAspect="1"/>
          </p:cNvPicPr>
          <p:nvPr/>
        </p:nvPicPr>
        <p:blipFill>
          <a:blip r:embed="rId3"/>
          <a:stretch>
            <a:fillRect/>
          </a:stretch>
        </p:blipFill>
        <p:spPr>
          <a:xfrm>
            <a:off x="8621293" y="2218193"/>
            <a:ext cx="2578672" cy="3674608"/>
          </a:xfrm>
          <a:prstGeom prst="rect">
            <a:avLst/>
          </a:prstGeom>
        </p:spPr>
      </p:pic>
      <p:sp>
        <p:nvSpPr>
          <p:cNvPr id="4" name="TextBox 3">
            <a:extLst>
              <a:ext uri="{FF2B5EF4-FFF2-40B4-BE49-F238E27FC236}">
                <a16:creationId xmlns:a16="http://schemas.microsoft.com/office/drawing/2014/main" id="{0F78909F-D019-BF8A-27EB-C5AA30E61BF8}"/>
              </a:ext>
            </a:extLst>
          </p:cNvPr>
          <p:cNvSpPr txBox="1"/>
          <p:nvPr/>
        </p:nvSpPr>
        <p:spPr>
          <a:xfrm>
            <a:off x="474847" y="950068"/>
            <a:ext cx="8398220" cy="6001643"/>
          </a:xfrm>
          <a:prstGeom prst="rect">
            <a:avLst/>
          </a:prstGeom>
          <a:noFill/>
        </p:spPr>
        <p:txBody>
          <a:bodyPr wrap="square" rtlCol="0">
            <a:spAutoFit/>
          </a:bodyPr>
          <a:lstStyle/>
          <a:p>
            <a:pPr marL="457200" indent="-457200">
              <a:buFont typeface="+mj-lt"/>
              <a:buAutoNum type="arabicPeriod"/>
            </a:pPr>
            <a:r>
              <a:rPr lang="en-GB" sz="2400" dirty="0">
                <a:latin typeface="Century Gothic" panose="020B0502020202020204" pitchFamily="34" charset="0"/>
              </a:rPr>
              <a:t>Measure 25 cm</a:t>
            </a:r>
            <a:r>
              <a:rPr lang="en-GB" sz="2400" baseline="30000" dirty="0">
                <a:latin typeface="Century Gothic" panose="020B0502020202020204" pitchFamily="34" charset="0"/>
              </a:rPr>
              <a:t>3</a:t>
            </a:r>
            <a:r>
              <a:rPr lang="en-GB" sz="2400" dirty="0">
                <a:latin typeface="Century Gothic" panose="020B0502020202020204" pitchFamily="34" charset="0"/>
              </a:rPr>
              <a:t> of </a:t>
            </a:r>
            <a:r>
              <a:rPr lang="en-GB" sz="2400" b="1" dirty="0">
                <a:latin typeface="Century Gothic" panose="020B0502020202020204" pitchFamily="34" charset="0"/>
              </a:rPr>
              <a:t>alkali</a:t>
            </a:r>
            <a:r>
              <a:rPr lang="en-GB" sz="2400" dirty="0">
                <a:latin typeface="Century Gothic" panose="020B0502020202020204" pitchFamily="34" charset="0"/>
              </a:rPr>
              <a:t> using a </a:t>
            </a:r>
            <a:r>
              <a:rPr lang="en-GB" sz="2400" b="1" dirty="0">
                <a:latin typeface="Century Gothic" panose="020B0502020202020204" pitchFamily="34" charset="0"/>
              </a:rPr>
              <a:t>pipette</a:t>
            </a:r>
          </a:p>
          <a:p>
            <a:pPr marL="457200" indent="-457200">
              <a:buFont typeface="+mj-lt"/>
              <a:buAutoNum type="arabicPeriod"/>
            </a:pPr>
            <a:r>
              <a:rPr lang="en-GB" sz="2400" dirty="0">
                <a:latin typeface="Century Gothic" panose="020B0502020202020204" pitchFamily="34" charset="0"/>
              </a:rPr>
              <a:t>Add the alkali to a </a:t>
            </a:r>
            <a:r>
              <a:rPr lang="en-GB" sz="2400" b="1" dirty="0">
                <a:latin typeface="Century Gothic" panose="020B0502020202020204" pitchFamily="34" charset="0"/>
              </a:rPr>
              <a:t>conical flask</a:t>
            </a:r>
          </a:p>
          <a:p>
            <a:pPr marL="457200" indent="-457200">
              <a:buFont typeface="+mj-lt"/>
              <a:buAutoNum type="arabicPeriod"/>
            </a:pPr>
            <a:r>
              <a:rPr lang="en-GB" sz="2400" dirty="0">
                <a:latin typeface="Century Gothic" panose="020B0502020202020204" pitchFamily="34" charset="0"/>
              </a:rPr>
              <a:t>Set up a </a:t>
            </a:r>
            <a:r>
              <a:rPr lang="en-GB" sz="2400" b="1" dirty="0">
                <a:latin typeface="Century Gothic" panose="020B0502020202020204" pitchFamily="34" charset="0"/>
              </a:rPr>
              <a:t>burette</a:t>
            </a:r>
            <a:r>
              <a:rPr lang="en-GB" sz="2400" dirty="0">
                <a:latin typeface="Century Gothic" panose="020B0502020202020204" pitchFamily="34" charset="0"/>
              </a:rPr>
              <a:t> with </a:t>
            </a:r>
            <a:r>
              <a:rPr lang="en-GB" sz="2400" b="1" dirty="0">
                <a:latin typeface="Century Gothic" panose="020B0502020202020204" pitchFamily="34" charset="0"/>
              </a:rPr>
              <a:t>acid</a:t>
            </a:r>
            <a:r>
              <a:rPr lang="en-GB" sz="2400" dirty="0">
                <a:latin typeface="Century Gothic" panose="020B0502020202020204" pitchFamily="34" charset="0"/>
              </a:rPr>
              <a:t>. Rinse the burette with the acid solution and flush the tap to remove air bubbles</a:t>
            </a:r>
          </a:p>
          <a:p>
            <a:pPr marL="457200" indent="-457200">
              <a:buFont typeface="+mj-lt"/>
              <a:buAutoNum type="arabicPeriod"/>
            </a:pPr>
            <a:r>
              <a:rPr lang="en-GB" sz="2400" dirty="0">
                <a:latin typeface="Century Gothic" panose="020B0502020202020204" pitchFamily="34" charset="0"/>
              </a:rPr>
              <a:t>Add a few drops of </a:t>
            </a:r>
            <a:r>
              <a:rPr lang="en-GB" sz="2400" b="1" dirty="0">
                <a:latin typeface="Century Gothic" panose="020B0502020202020204" pitchFamily="34" charset="0"/>
              </a:rPr>
              <a:t>indicator</a:t>
            </a:r>
            <a:r>
              <a:rPr lang="en-GB" sz="2400" dirty="0">
                <a:latin typeface="Century Gothic" panose="020B0502020202020204" pitchFamily="34" charset="0"/>
              </a:rPr>
              <a:t> (phenolphthalein) to the conical flask</a:t>
            </a:r>
          </a:p>
          <a:p>
            <a:pPr marL="457200" indent="-457200">
              <a:buFont typeface="+mj-lt"/>
              <a:buAutoNum type="arabicPeriod"/>
            </a:pPr>
            <a:r>
              <a:rPr lang="en-GB" sz="2400" dirty="0">
                <a:latin typeface="Century Gothic" panose="020B0502020202020204" pitchFamily="34" charset="0"/>
              </a:rPr>
              <a:t>Place the conical flask on a </a:t>
            </a:r>
            <a:r>
              <a:rPr lang="en-GB" sz="2400" b="1" dirty="0">
                <a:latin typeface="Century Gothic" panose="020B0502020202020204" pitchFamily="34" charset="0"/>
              </a:rPr>
              <a:t>white tile</a:t>
            </a:r>
          </a:p>
          <a:p>
            <a:pPr marL="457200" indent="-457200">
              <a:buFont typeface="+mj-lt"/>
              <a:buAutoNum type="arabicPeriod"/>
            </a:pPr>
            <a:r>
              <a:rPr lang="en-GB" sz="2400" dirty="0">
                <a:latin typeface="Century Gothic" panose="020B0502020202020204" pitchFamily="34" charset="0"/>
              </a:rPr>
              <a:t>Record the </a:t>
            </a:r>
            <a:r>
              <a:rPr lang="en-GB" sz="2400" b="1" dirty="0">
                <a:latin typeface="Century Gothic" panose="020B0502020202020204" pitchFamily="34" charset="0"/>
              </a:rPr>
              <a:t>starting volume </a:t>
            </a:r>
            <a:r>
              <a:rPr lang="en-GB" sz="2400" dirty="0">
                <a:latin typeface="Century Gothic" panose="020B0502020202020204" pitchFamily="34" charset="0"/>
              </a:rPr>
              <a:t>of acid in the burette</a:t>
            </a:r>
          </a:p>
          <a:p>
            <a:pPr marL="457200" indent="-457200">
              <a:buFont typeface="+mj-lt"/>
              <a:buAutoNum type="arabicPeriod"/>
            </a:pPr>
            <a:r>
              <a:rPr lang="en-GB" sz="2400" dirty="0">
                <a:latin typeface="Century Gothic" panose="020B0502020202020204" pitchFamily="34" charset="0"/>
              </a:rPr>
              <a:t>Open the tap to gradually add </a:t>
            </a:r>
            <a:r>
              <a:rPr lang="en-GB" sz="2400" b="1" dirty="0">
                <a:latin typeface="Century Gothic" panose="020B0502020202020204" pitchFamily="34" charset="0"/>
              </a:rPr>
              <a:t>acid</a:t>
            </a:r>
            <a:r>
              <a:rPr lang="en-GB" sz="2400" dirty="0">
                <a:latin typeface="Century Gothic" panose="020B0502020202020204" pitchFamily="34" charset="0"/>
              </a:rPr>
              <a:t> from the </a:t>
            </a:r>
            <a:r>
              <a:rPr lang="en-GB" sz="2400" b="1" dirty="0">
                <a:latin typeface="Century Gothic" panose="020B0502020202020204" pitchFamily="34" charset="0"/>
              </a:rPr>
              <a:t>burette</a:t>
            </a:r>
            <a:r>
              <a:rPr lang="en-GB" sz="2400" dirty="0">
                <a:latin typeface="Century Gothic" panose="020B0502020202020204" pitchFamily="34" charset="0"/>
              </a:rPr>
              <a:t> to the </a:t>
            </a:r>
            <a:r>
              <a:rPr lang="en-GB" sz="2400" b="1" dirty="0">
                <a:latin typeface="Century Gothic" panose="020B0502020202020204" pitchFamily="34" charset="0"/>
              </a:rPr>
              <a:t>conical flask</a:t>
            </a:r>
            <a:r>
              <a:rPr lang="en-GB" sz="2400" dirty="0">
                <a:latin typeface="Century Gothic" panose="020B0502020202020204" pitchFamily="34" charset="0"/>
              </a:rPr>
              <a:t>, while </a:t>
            </a:r>
            <a:r>
              <a:rPr lang="en-GB" sz="2400" b="1" dirty="0">
                <a:latin typeface="Century Gothic" panose="020B0502020202020204" pitchFamily="34" charset="0"/>
              </a:rPr>
              <a:t>swirling</a:t>
            </a:r>
            <a:r>
              <a:rPr lang="en-GB" sz="2400" dirty="0">
                <a:latin typeface="Century Gothic" panose="020B0502020202020204" pitchFamily="34" charset="0"/>
              </a:rPr>
              <a:t> the conical flask</a:t>
            </a:r>
          </a:p>
          <a:p>
            <a:pPr marL="457200" indent="-457200">
              <a:buFont typeface="+mj-lt"/>
              <a:buAutoNum type="arabicPeriod"/>
            </a:pPr>
            <a:r>
              <a:rPr lang="en-GB" sz="2400" dirty="0">
                <a:latin typeface="Century Gothic" panose="020B0502020202020204" pitchFamily="34" charset="0"/>
              </a:rPr>
              <a:t>When the </a:t>
            </a:r>
            <a:r>
              <a:rPr lang="en-GB" sz="2400" b="1" dirty="0">
                <a:latin typeface="Century Gothic" panose="020B0502020202020204" pitchFamily="34" charset="0"/>
              </a:rPr>
              <a:t>indicator</a:t>
            </a:r>
            <a:r>
              <a:rPr lang="en-GB" sz="2400" dirty="0">
                <a:latin typeface="Century Gothic" panose="020B0502020202020204" pitchFamily="34" charset="0"/>
              </a:rPr>
              <a:t> </a:t>
            </a:r>
            <a:r>
              <a:rPr lang="en-GB" sz="2400" b="1" dirty="0">
                <a:latin typeface="Century Gothic" panose="020B0502020202020204" pitchFamily="34" charset="0"/>
              </a:rPr>
              <a:t>changes</a:t>
            </a:r>
            <a:r>
              <a:rPr lang="en-GB" sz="2400" dirty="0">
                <a:latin typeface="Century Gothic" panose="020B0502020202020204" pitchFamily="34" charset="0"/>
              </a:rPr>
              <a:t> </a:t>
            </a:r>
            <a:r>
              <a:rPr lang="en-GB" sz="2400" b="1" dirty="0">
                <a:latin typeface="Century Gothic" panose="020B0502020202020204" pitchFamily="34" charset="0"/>
              </a:rPr>
              <a:t>colour</a:t>
            </a:r>
            <a:r>
              <a:rPr lang="en-GB" sz="2400" dirty="0">
                <a:latin typeface="Century Gothic" panose="020B0502020202020204" pitchFamily="34" charset="0"/>
              </a:rPr>
              <a:t>, this is the </a:t>
            </a:r>
            <a:r>
              <a:rPr lang="en-GB" sz="2400" b="1" dirty="0">
                <a:latin typeface="Century Gothic" panose="020B0502020202020204" pitchFamily="34" charset="0"/>
              </a:rPr>
              <a:t>end-point</a:t>
            </a:r>
            <a:r>
              <a:rPr lang="en-GB" sz="2400" dirty="0">
                <a:latin typeface="Century Gothic" panose="020B0502020202020204" pitchFamily="34" charset="0"/>
              </a:rPr>
              <a:t> of the titration</a:t>
            </a:r>
          </a:p>
          <a:p>
            <a:pPr marL="457200" indent="-457200">
              <a:buFont typeface="+mj-lt"/>
              <a:buAutoNum type="arabicPeriod"/>
            </a:pPr>
            <a:r>
              <a:rPr lang="en-GB" sz="2400" dirty="0">
                <a:latin typeface="Century Gothic" panose="020B0502020202020204" pitchFamily="34" charset="0"/>
              </a:rPr>
              <a:t>Use the </a:t>
            </a:r>
            <a:r>
              <a:rPr lang="en-GB" sz="2400" b="1" dirty="0">
                <a:latin typeface="Century Gothic" panose="020B0502020202020204" pitchFamily="34" charset="0"/>
              </a:rPr>
              <a:t>starting</a:t>
            </a:r>
            <a:r>
              <a:rPr lang="en-GB" sz="2400" dirty="0">
                <a:latin typeface="Century Gothic" panose="020B0502020202020204" pitchFamily="34" charset="0"/>
              </a:rPr>
              <a:t> and </a:t>
            </a:r>
            <a:r>
              <a:rPr lang="en-GB" sz="2400" b="1" dirty="0">
                <a:latin typeface="Century Gothic" panose="020B0502020202020204" pitchFamily="34" charset="0"/>
              </a:rPr>
              <a:t>final</a:t>
            </a:r>
            <a:r>
              <a:rPr lang="en-GB" sz="2400" dirty="0">
                <a:latin typeface="Century Gothic" panose="020B0502020202020204" pitchFamily="34" charset="0"/>
              </a:rPr>
              <a:t> volumes on the burette to determine the </a:t>
            </a:r>
            <a:r>
              <a:rPr lang="en-GB" sz="2400" b="1" dirty="0">
                <a:latin typeface="Century Gothic" panose="020B0502020202020204" pitchFamily="34" charset="0"/>
              </a:rPr>
              <a:t>volume of acid </a:t>
            </a:r>
            <a:r>
              <a:rPr lang="en-GB" sz="2400" dirty="0">
                <a:latin typeface="Century Gothic" panose="020B0502020202020204" pitchFamily="34" charset="0"/>
              </a:rPr>
              <a:t>used</a:t>
            </a:r>
          </a:p>
        </p:txBody>
      </p:sp>
    </p:spTree>
    <p:extLst>
      <p:ext uri="{BB962C8B-B14F-4D97-AF65-F5344CB8AC3E}">
        <p14:creationId xmlns:p14="http://schemas.microsoft.com/office/powerpoint/2010/main" val="212840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D9CE7-0214-A841-9F8F-F01E69093CE7}"/>
              </a:ext>
            </a:extLst>
          </p:cNvPr>
          <p:cNvSpPr>
            <a:spLocks noGrp="1"/>
          </p:cNvSpPr>
          <p:nvPr>
            <p:ph type="title"/>
          </p:nvPr>
        </p:nvSpPr>
        <p:spPr/>
        <p:txBody>
          <a:bodyPr/>
          <a:lstStyle/>
          <a:p>
            <a:r>
              <a:rPr lang="en-US" dirty="0">
                <a:latin typeface="Century Gothic" panose="020B0502020202020204" pitchFamily="34" charset="0"/>
              </a:rPr>
              <a:t>Using Titration</a:t>
            </a:r>
          </a:p>
        </p:txBody>
      </p:sp>
      <p:sp>
        <p:nvSpPr>
          <p:cNvPr id="11" name="Rectangle 10">
            <a:extLst>
              <a:ext uri="{FF2B5EF4-FFF2-40B4-BE49-F238E27FC236}">
                <a16:creationId xmlns:a16="http://schemas.microsoft.com/office/drawing/2014/main" id="{A8121192-994C-FF4C-A620-C06DE8CAC82B}"/>
              </a:ext>
            </a:extLst>
          </p:cNvPr>
          <p:cNvSpPr/>
          <p:nvPr/>
        </p:nvSpPr>
        <p:spPr>
          <a:xfrm>
            <a:off x="-82390" y="1740085"/>
            <a:ext cx="10862757" cy="461665"/>
          </a:xfrm>
          <a:prstGeom prst="rect">
            <a:avLst/>
          </a:prstGeom>
        </p:spPr>
        <p:txBody>
          <a:bodyPr wrap="square">
            <a:spAutoFit/>
          </a:bodyPr>
          <a:lstStyle/>
          <a:p>
            <a:pPr lvl="1" algn="ctr"/>
            <a:r>
              <a:rPr lang="en-US" sz="2400" b="1">
                <a:solidFill>
                  <a:schemeClr val="accent1"/>
                </a:solidFill>
                <a:latin typeface="Century Gothic" panose="020B0502020202020204" pitchFamily="34" charset="0"/>
              </a:rPr>
              <a:t>2NaOH</a:t>
            </a:r>
            <a:r>
              <a:rPr lang="en-US" sz="2400">
                <a:latin typeface="Century Gothic" panose="020B0502020202020204" pitchFamily="34" charset="0"/>
              </a:rPr>
              <a:t>                +           </a:t>
            </a:r>
            <a:r>
              <a:rPr lang="en-US" sz="2400" b="1">
                <a:solidFill>
                  <a:srgbClr val="FF0000"/>
                </a:solidFill>
                <a:latin typeface="Century Gothic" panose="020B0502020202020204" pitchFamily="34" charset="0"/>
              </a:rPr>
              <a:t>H</a:t>
            </a:r>
            <a:r>
              <a:rPr lang="en-US" sz="2400" b="1" baseline="-25000">
                <a:solidFill>
                  <a:srgbClr val="FF0000"/>
                </a:solidFill>
                <a:latin typeface="Century Gothic" panose="020B0502020202020204" pitchFamily="34" charset="0"/>
              </a:rPr>
              <a:t>2</a:t>
            </a:r>
            <a:r>
              <a:rPr lang="en-US" sz="2400" b="1">
                <a:solidFill>
                  <a:srgbClr val="FF0000"/>
                </a:solidFill>
                <a:latin typeface="Century Gothic" panose="020B0502020202020204" pitchFamily="34" charset="0"/>
              </a:rPr>
              <a:t>SO</a:t>
            </a:r>
            <a:r>
              <a:rPr lang="en-US" sz="2400" b="1" baseline="-25000">
                <a:solidFill>
                  <a:srgbClr val="FF0000"/>
                </a:solidFill>
                <a:latin typeface="Century Gothic" panose="020B0502020202020204" pitchFamily="34" charset="0"/>
              </a:rPr>
              <a:t>4</a:t>
            </a:r>
            <a:r>
              <a:rPr lang="en-US" sz="2400">
                <a:latin typeface="Century Gothic" panose="020B0502020202020204" pitchFamily="34" charset="0"/>
              </a:rPr>
              <a:t>           →            </a:t>
            </a:r>
            <a:r>
              <a:rPr lang="en-US" sz="2400" b="1">
                <a:solidFill>
                  <a:srgbClr val="00B050"/>
                </a:solidFill>
                <a:latin typeface="Century Gothic" panose="020B0502020202020204" pitchFamily="34" charset="0"/>
              </a:rPr>
              <a:t>Na</a:t>
            </a:r>
            <a:r>
              <a:rPr lang="en-US" sz="2400" b="1" baseline="-25000">
                <a:solidFill>
                  <a:srgbClr val="00B050"/>
                </a:solidFill>
                <a:latin typeface="Century Gothic" panose="020B0502020202020204" pitchFamily="34" charset="0"/>
              </a:rPr>
              <a:t>2</a:t>
            </a:r>
            <a:r>
              <a:rPr lang="en-US" sz="2400" b="1">
                <a:solidFill>
                  <a:srgbClr val="00B050"/>
                </a:solidFill>
                <a:latin typeface="Century Gothic" panose="020B0502020202020204" pitchFamily="34" charset="0"/>
              </a:rPr>
              <a:t>SO</a:t>
            </a:r>
            <a:r>
              <a:rPr lang="en-US" sz="2400" b="1" baseline="-25000">
                <a:solidFill>
                  <a:srgbClr val="00B050"/>
                </a:solidFill>
                <a:latin typeface="Century Gothic" panose="020B0502020202020204" pitchFamily="34" charset="0"/>
              </a:rPr>
              <a:t>4</a:t>
            </a:r>
            <a:r>
              <a:rPr lang="en-US" sz="2400">
                <a:latin typeface="Century Gothic" panose="020B0502020202020204" pitchFamily="34" charset="0"/>
              </a:rPr>
              <a:t>       +    </a:t>
            </a:r>
            <a:r>
              <a:rPr lang="en-US" sz="2400" b="1">
                <a:solidFill>
                  <a:srgbClr val="00B050"/>
                </a:solidFill>
                <a:latin typeface="Century Gothic" panose="020B0502020202020204" pitchFamily="34" charset="0"/>
              </a:rPr>
              <a:t>2H</a:t>
            </a:r>
            <a:r>
              <a:rPr lang="en-US" sz="2400" b="1" baseline="-25000">
                <a:solidFill>
                  <a:srgbClr val="00B050"/>
                </a:solidFill>
                <a:latin typeface="Century Gothic" panose="020B0502020202020204" pitchFamily="34" charset="0"/>
              </a:rPr>
              <a:t>2</a:t>
            </a:r>
            <a:r>
              <a:rPr lang="en-US" sz="2400" b="1">
                <a:solidFill>
                  <a:srgbClr val="00B050"/>
                </a:solidFill>
                <a:latin typeface="Century Gothic" panose="020B0502020202020204" pitchFamily="34" charset="0"/>
              </a:rPr>
              <a:t>O</a:t>
            </a:r>
          </a:p>
        </p:txBody>
      </p:sp>
      <p:sp>
        <p:nvSpPr>
          <p:cNvPr id="12" name="Rectangle 11">
            <a:extLst>
              <a:ext uri="{FF2B5EF4-FFF2-40B4-BE49-F238E27FC236}">
                <a16:creationId xmlns:a16="http://schemas.microsoft.com/office/drawing/2014/main" id="{5756D0D4-0423-0440-9F67-76F4866D1978}"/>
              </a:ext>
            </a:extLst>
          </p:cNvPr>
          <p:cNvSpPr/>
          <p:nvPr/>
        </p:nvSpPr>
        <p:spPr>
          <a:xfrm>
            <a:off x="-25359" y="1172163"/>
            <a:ext cx="11185359" cy="461665"/>
          </a:xfrm>
          <a:prstGeom prst="rect">
            <a:avLst/>
          </a:prstGeom>
        </p:spPr>
        <p:txBody>
          <a:bodyPr wrap="square">
            <a:spAutoFit/>
          </a:bodyPr>
          <a:lstStyle/>
          <a:p>
            <a:pPr lvl="1"/>
            <a:r>
              <a:rPr lang="en-US" sz="3600" baseline="-25000" dirty="0">
                <a:latin typeface="Century Gothic" panose="020B0502020202020204" pitchFamily="34" charset="0"/>
              </a:rPr>
              <a:t>Sodium hydroxide +    sulfuric acid      →    sodium sulfate    +    water</a:t>
            </a:r>
          </a:p>
        </p:txBody>
      </p:sp>
      <p:cxnSp>
        <p:nvCxnSpPr>
          <p:cNvPr id="6" name="Straight Connector 5">
            <a:extLst>
              <a:ext uri="{FF2B5EF4-FFF2-40B4-BE49-F238E27FC236}">
                <a16:creationId xmlns:a16="http://schemas.microsoft.com/office/drawing/2014/main" id="{009ED527-C14D-FA94-F5B7-5B12824F504D}"/>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D20897-E04E-6123-C5B9-97CA0BCEFF52}"/>
              </a:ext>
            </a:extLst>
          </p:cNvPr>
          <p:cNvSpPr txBox="1"/>
          <p:nvPr/>
        </p:nvSpPr>
        <p:spPr>
          <a:xfrm>
            <a:off x="323223" y="3848122"/>
            <a:ext cx="2092239" cy="369332"/>
          </a:xfrm>
          <a:prstGeom prst="rect">
            <a:avLst/>
          </a:prstGeom>
          <a:noFill/>
        </p:spPr>
        <p:txBody>
          <a:bodyPr wrap="none" rtlCol="0">
            <a:spAutoFit/>
          </a:bodyPr>
          <a:lstStyle/>
          <a:p>
            <a:r>
              <a:rPr lang="en-US" b="1" dirty="0">
                <a:latin typeface="Century Gothic" panose="020B0502020202020204" pitchFamily="34" charset="0"/>
              </a:rPr>
              <a:t>Volume = 25 cm</a:t>
            </a:r>
            <a:r>
              <a:rPr lang="en-US" b="1" baseline="30000" dirty="0">
                <a:latin typeface="Century Gothic" panose="020B0502020202020204" pitchFamily="34" charset="0"/>
              </a:rPr>
              <a:t>3</a:t>
            </a:r>
            <a:endParaRPr lang="en-US" b="1" dirty="0">
              <a:latin typeface="Century Gothic" panose="020B0502020202020204" pitchFamily="34" charset="0"/>
            </a:endParaRPr>
          </a:p>
        </p:txBody>
      </p:sp>
      <p:sp>
        <p:nvSpPr>
          <p:cNvPr id="8" name="TextBox 7">
            <a:extLst>
              <a:ext uri="{FF2B5EF4-FFF2-40B4-BE49-F238E27FC236}">
                <a16:creationId xmlns:a16="http://schemas.microsoft.com/office/drawing/2014/main" id="{28B75ED4-4521-EC44-5F90-C1CBE8FB3603}"/>
              </a:ext>
            </a:extLst>
          </p:cNvPr>
          <p:cNvSpPr txBox="1"/>
          <p:nvPr/>
        </p:nvSpPr>
        <p:spPr>
          <a:xfrm>
            <a:off x="4240643" y="3801773"/>
            <a:ext cx="1447832" cy="369332"/>
          </a:xfrm>
          <a:prstGeom prst="rect">
            <a:avLst/>
          </a:prstGeom>
          <a:noFill/>
        </p:spPr>
        <p:txBody>
          <a:bodyPr wrap="none" rtlCol="0">
            <a:spAutoFit/>
          </a:bodyPr>
          <a:lstStyle/>
          <a:p>
            <a:r>
              <a:rPr lang="en-US" b="1" dirty="0">
                <a:latin typeface="Century Gothic" panose="020B0502020202020204" pitchFamily="34" charset="0"/>
              </a:rPr>
              <a:t>Volume = ?</a:t>
            </a:r>
          </a:p>
        </p:txBody>
      </p:sp>
      <p:pic>
        <p:nvPicPr>
          <p:cNvPr id="3" name="Picture 2" descr="Free chemistry flask glass vector">
            <a:extLst>
              <a:ext uri="{FF2B5EF4-FFF2-40B4-BE49-F238E27FC236}">
                <a16:creationId xmlns:a16="http://schemas.microsoft.com/office/drawing/2014/main" id="{22FDED66-F69D-2001-50F5-53386F7295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0375" y="2168030"/>
            <a:ext cx="1101725" cy="14387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Free bottle flask chemistry vector">
            <a:extLst>
              <a:ext uri="{FF2B5EF4-FFF2-40B4-BE49-F238E27FC236}">
                <a16:creationId xmlns:a16="http://schemas.microsoft.com/office/drawing/2014/main" id="{B3ABB8B5-02E8-F8F6-D7A8-502C300D3C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7576" y="2209800"/>
            <a:ext cx="1076324" cy="14055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Free chemistry flask glass vector">
            <a:extLst>
              <a:ext uri="{FF2B5EF4-FFF2-40B4-BE49-F238E27FC236}">
                <a16:creationId xmlns:a16="http://schemas.microsoft.com/office/drawing/2014/main" id="{5E69B018-60BE-F691-4ABB-E878B1C9CF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8176" y="2184399"/>
            <a:ext cx="1101724" cy="1438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52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5"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85697-D641-9DF2-84FA-89009D87751B}"/>
              </a:ext>
            </a:extLst>
          </p:cNvPr>
          <p:cNvSpPr>
            <a:spLocks noGrp="1"/>
          </p:cNvSpPr>
          <p:nvPr>
            <p:ph type="title"/>
          </p:nvPr>
        </p:nvSpPr>
        <p:spPr/>
        <p:txBody>
          <a:bodyPr/>
          <a:lstStyle/>
          <a:p>
            <a:r>
              <a:rPr lang="en-GB" dirty="0">
                <a:latin typeface="Century Gothic" panose="020B0502020202020204" pitchFamily="34" charset="0"/>
              </a:rPr>
              <a:t>End-point of titration</a:t>
            </a:r>
          </a:p>
        </p:txBody>
      </p:sp>
      <p:pic>
        <p:nvPicPr>
          <p:cNvPr id="3" name="Picture 2" descr="A picture containing indoor, cup&#10;&#10;Description automatically generated">
            <a:extLst>
              <a:ext uri="{FF2B5EF4-FFF2-40B4-BE49-F238E27FC236}">
                <a16:creationId xmlns:a16="http://schemas.microsoft.com/office/drawing/2014/main" id="{ACC58C0B-376F-5971-FF9A-0A56649955E1}"/>
              </a:ext>
            </a:extLst>
          </p:cNvPr>
          <p:cNvPicPr>
            <a:picLocks noChangeAspect="1"/>
          </p:cNvPicPr>
          <p:nvPr/>
        </p:nvPicPr>
        <p:blipFill>
          <a:blip r:embed="rId3" cstate="print">
            <a:alphaModFix amt="53000"/>
            <a:extLst>
              <a:ext uri="{BEBA8EAE-BF5A-486C-A8C5-ECC9F3942E4B}">
                <a14:imgProps xmlns:a14="http://schemas.microsoft.com/office/drawing/2010/main">
                  <a14:imgLayer r:embed="rId4">
                    <a14:imgEffect>
                      <a14:saturation sat="102000"/>
                    </a14:imgEffect>
                    <a14:imgEffect>
                      <a14:brightnessContrast bright="10000" contrast="-11000"/>
                    </a14:imgEffect>
                  </a14:imgLayer>
                </a14:imgProps>
              </a:ext>
              <a:ext uri="{28A0092B-C50C-407E-A947-70E740481C1C}">
                <a14:useLocalDpi xmlns:a14="http://schemas.microsoft.com/office/drawing/2010/main" val="0"/>
              </a:ext>
            </a:extLst>
          </a:blip>
          <a:stretch>
            <a:fillRect/>
          </a:stretch>
        </p:blipFill>
        <p:spPr>
          <a:xfrm>
            <a:off x="1942147" y="1377633"/>
            <a:ext cx="3484245" cy="3484245"/>
          </a:xfrm>
          <a:prstGeom prst="rect">
            <a:avLst/>
          </a:prstGeom>
        </p:spPr>
      </p:pic>
      <p:pic>
        <p:nvPicPr>
          <p:cNvPr id="4" name="Picture 3" descr="A picture containing indoor, cup, glass, vessel&#10;&#10;Description automatically generated">
            <a:extLst>
              <a:ext uri="{FF2B5EF4-FFF2-40B4-BE49-F238E27FC236}">
                <a16:creationId xmlns:a16="http://schemas.microsoft.com/office/drawing/2014/main" id="{EDFC18BC-B42F-EC54-CD20-2FBEE488DE8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70687" y="1373823"/>
            <a:ext cx="3479165" cy="3479165"/>
          </a:xfrm>
          <a:prstGeom prst="rect">
            <a:avLst/>
          </a:prstGeom>
        </p:spPr>
      </p:pic>
      <p:sp>
        <p:nvSpPr>
          <p:cNvPr id="5" name="Text Box 19">
            <a:extLst>
              <a:ext uri="{FF2B5EF4-FFF2-40B4-BE49-F238E27FC236}">
                <a16:creationId xmlns:a16="http://schemas.microsoft.com/office/drawing/2014/main" id="{8B4E3E04-3FAE-02A1-46A8-7B2A76BF3B5F}"/>
              </a:ext>
            </a:extLst>
          </p:cNvPr>
          <p:cNvSpPr txBox="1"/>
          <p:nvPr/>
        </p:nvSpPr>
        <p:spPr>
          <a:xfrm>
            <a:off x="2937753" y="5115877"/>
            <a:ext cx="1146249" cy="584531"/>
          </a:xfrm>
          <a:prstGeom prst="rect">
            <a:avLst/>
          </a:prstGeom>
          <a:solidFill>
            <a:schemeClr val="tx1">
              <a:alpha val="23000"/>
            </a:schemeClr>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400" b="1">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Alkali</a:t>
            </a:r>
            <a:endParaRPr lang="en-GB" sz="240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6" name="Text Box 20">
            <a:extLst>
              <a:ext uri="{FF2B5EF4-FFF2-40B4-BE49-F238E27FC236}">
                <a16:creationId xmlns:a16="http://schemas.microsoft.com/office/drawing/2014/main" id="{CFBC3234-4175-41A3-8162-8C8812D73E86}"/>
              </a:ext>
            </a:extLst>
          </p:cNvPr>
          <p:cNvSpPr txBox="1"/>
          <p:nvPr/>
        </p:nvSpPr>
        <p:spPr>
          <a:xfrm>
            <a:off x="7139007" y="5106987"/>
            <a:ext cx="2192000" cy="584531"/>
          </a:xfrm>
          <a:prstGeom prst="rect">
            <a:avLst/>
          </a:prstGeom>
          <a:solidFill>
            <a:schemeClr val="tx1">
              <a:alpha val="23000"/>
            </a:schemeClr>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400" b="1">
                <a:solidFill>
                  <a:srgbClr val="000000"/>
                </a:solidFill>
                <a:effectLst/>
                <a:latin typeface="Century Gothic" panose="020B0502020202020204" pitchFamily="34" charset="0"/>
                <a:ea typeface="Times New Roman" panose="02020603050405020304" pitchFamily="18" charset="0"/>
                <a:cs typeface="Times New Roman" panose="02020603050405020304" pitchFamily="18" charset="0"/>
              </a:rPr>
              <a:t>Neutral/Acid</a:t>
            </a:r>
            <a:endParaRPr lang="en-GB" sz="240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57758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3F80D-6CC7-FB4B-AD36-7D2184FE4737}"/>
              </a:ext>
            </a:extLst>
          </p:cNvPr>
          <p:cNvSpPr>
            <a:spLocks noGrp="1"/>
          </p:cNvSpPr>
          <p:nvPr>
            <p:ph type="title"/>
          </p:nvPr>
        </p:nvSpPr>
        <p:spPr/>
        <p:txBody>
          <a:bodyPr/>
          <a:lstStyle/>
          <a:p>
            <a:r>
              <a:rPr lang="en-GB" dirty="0">
                <a:latin typeface="Century Gothic" panose="020B0502020202020204" pitchFamily="34" charset="0"/>
              </a:rPr>
              <a:t>Resolution of instruments</a:t>
            </a:r>
          </a:p>
        </p:txBody>
      </p:sp>
      <p:sp>
        <p:nvSpPr>
          <p:cNvPr id="4" name="AutoShape 2" descr="Two rulers. Ruler A measures to the nearest milimeter. Ruler B measures to the nearest centimeter.">
            <a:extLst>
              <a:ext uri="{FF2B5EF4-FFF2-40B4-BE49-F238E27FC236}">
                <a16:creationId xmlns:a16="http://schemas.microsoft.com/office/drawing/2014/main" id="{A39370E8-2F3F-8144-A0D4-E9E27F46E0A7}"/>
              </a:ext>
            </a:extLst>
          </p:cNvPr>
          <p:cNvSpPr>
            <a:spLocks noChangeAspect="1" noChangeArrowheads="1"/>
          </p:cNvSpPr>
          <p:nvPr/>
        </p:nvSpPr>
        <p:spPr bwMode="auto">
          <a:xfrm>
            <a:off x="848895" y="314416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cxnSp>
        <p:nvCxnSpPr>
          <p:cNvPr id="5" name="Straight Connector 4">
            <a:extLst>
              <a:ext uri="{FF2B5EF4-FFF2-40B4-BE49-F238E27FC236}">
                <a16:creationId xmlns:a16="http://schemas.microsoft.com/office/drawing/2014/main" id="{BCA87369-DE14-EB45-9467-31B6F5DCD2C1}"/>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pic>
        <p:nvPicPr>
          <p:cNvPr id="2054" name="Picture 6" descr="Thermometer, Temperature, Degrees Celsius, Scale">
            <a:extLst>
              <a:ext uri="{FF2B5EF4-FFF2-40B4-BE49-F238E27FC236}">
                <a16:creationId xmlns:a16="http://schemas.microsoft.com/office/drawing/2014/main" id="{D9EFD570-978B-4B44-B85B-E992E4501D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2005" y="144810"/>
            <a:ext cx="3151759" cy="630351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hermometer, Medical">
            <a:extLst>
              <a:ext uri="{FF2B5EF4-FFF2-40B4-BE49-F238E27FC236}">
                <a16:creationId xmlns:a16="http://schemas.microsoft.com/office/drawing/2014/main" id="{5EDE569F-03E7-E540-B460-A33BE6474A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8853" b="39877"/>
          <a:stretch/>
        </p:blipFill>
        <p:spPr bwMode="auto">
          <a:xfrm rot="16200000">
            <a:off x="7510581" y="3034146"/>
            <a:ext cx="6513193" cy="69265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C38CEAB-3094-1E4F-831F-24AC659EDBD7}"/>
              </a:ext>
            </a:extLst>
          </p:cNvPr>
          <p:cNvSpPr txBox="1"/>
          <p:nvPr/>
        </p:nvSpPr>
        <p:spPr>
          <a:xfrm>
            <a:off x="475832" y="912853"/>
            <a:ext cx="7539789" cy="830997"/>
          </a:xfrm>
          <a:prstGeom prst="rect">
            <a:avLst/>
          </a:prstGeom>
          <a:noFill/>
        </p:spPr>
        <p:txBody>
          <a:bodyPr wrap="square" rtlCol="0">
            <a:spAutoFit/>
          </a:bodyPr>
          <a:lstStyle/>
          <a:p>
            <a:r>
              <a:rPr lang="en-GB" sz="2400" dirty="0">
                <a:latin typeface="Century Gothic" panose="020B0502020202020204" pitchFamily="34" charset="0"/>
              </a:rPr>
              <a:t>We can estimate uncertainty of measurements from the </a:t>
            </a:r>
            <a:r>
              <a:rPr lang="en-GB" sz="2400" b="1" dirty="0">
                <a:latin typeface="Century Gothic" panose="020B0502020202020204" pitchFamily="34" charset="0"/>
              </a:rPr>
              <a:t>resolution</a:t>
            </a:r>
            <a:r>
              <a:rPr lang="en-GB" sz="2400" dirty="0">
                <a:latin typeface="Century Gothic" panose="020B0502020202020204" pitchFamily="34" charset="0"/>
              </a:rPr>
              <a:t> of the </a:t>
            </a:r>
            <a:r>
              <a:rPr lang="en-GB" sz="2400" b="1" dirty="0">
                <a:latin typeface="Century Gothic" panose="020B0502020202020204" pitchFamily="34" charset="0"/>
              </a:rPr>
              <a:t>instrument</a:t>
            </a:r>
            <a:r>
              <a:rPr lang="en-GB" sz="2400" dirty="0">
                <a:latin typeface="Century Gothic" panose="020B0502020202020204" pitchFamily="34" charset="0"/>
              </a:rPr>
              <a:t>.</a:t>
            </a:r>
          </a:p>
        </p:txBody>
      </p:sp>
      <p:sp>
        <p:nvSpPr>
          <p:cNvPr id="11" name="TextBox 10">
            <a:extLst>
              <a:ext uri="{FF2B5EF4-FFF2-40B4-BE49-F238E27FC236}">
                <a16:creationId xmlns:a16="http://schemas.microsoft.com/office/drawing/2014/main" id="{F6BCE614-8A75-9E4C-843A-A67A96C43DA3}"/>
              </a:ext>
            </a:extLst>
          </p:cNvPr>
          <p:cNvSpPr txBox="1"/>
          <p:nvPr/>
        </p:nvSpPr>
        <p:spPr>
          <a:xfrm>
            <a:off x="487570" y="2104123"/>
            <a:ext cx="7539789" cy="830997"/>
          </a:xfrm>
          <a:prstGeom prst="rect">
            <a:avLst/>
          </a:prstGeom>
          <a:noFill/>
        </p:spPr>
        <p:txBody>
          <a:bodyPr wrap="square" rtlCol="0">
            <a:spAutoFit/>
          </a:bodyPr>
          <a:lstStyle/>
          <a:p>
            <a:r>
              <a:rPr lang="en-GB" sz="2400" dirty="0">
                <a:latin typeface="Century Gothic" panose="020B0502020202020204" pitchFamily="34" charset="0"/>
              </a:rPr>
              <a:t>The uncertainty can be estimated as </a:t>
            </a:r>
            <a:r>
              <a:rPr lang="en-GB" sz="2400" b="1" dirty="0">
                <a:latin typeface="Century Gothic" panose="020B0502020202020204" pitchFamily="34" charset="0"/>
              </a:rPr>
              <a:t>half</a:t>
            </a:r>
            <a:r>
              <a:rPr lang="en-GB" sz="2400" dirty="0">
                <a:latin typeface="Century Gothic" panose="020B0502020202020204" pitchFamily="34" charset="0"/>
              </a:rPr>
              <a:t> the </a:t>
            </a:r>
            <a:r>
              <a:rPr lang="en-GB" sz="2400" b="1" dirty="0">
                <a:latin typeface="Century Gothic" panose="020B0502020202020204" pitchFamily="34" charset="0"/>
              </a:rPr>
              <a:t>smallest interval</a:t>
            </a:r>
            <a:r>
              <a:rPr lang="en-GB" sz="2400" dirty="0">
                <a:latin typeface="Century Gothic" panose="020B0502020202020204" pitchFamily="34" charset="0"/>
              </a:rPr>
              <a:t>.</a:t>
            </a:r>
          </a:p>
        </p:txBody>
      </p:sp>
      <p:sp>
        <p:nvSpPr>
          <p:cNvPr id="12" name="TextBox 11">
            <a:extLst>
              <a:ext uri="{FF2B5EF4-FFF2-40B4-BE49-F238E27FC236}">
                <a16:creationId xmlns:a16="http://schemas.microsoft.com/office/drawing/2014/main" id="{DE8E5F3A-841C-7B46-905A-06985989D572}"/>
              </a:ext>
            </a:extLst>
          </p:cNvPr>
          <p:cNvSpPr txBox="1"/>
          <p:nvPr/>
        </p:nvSpPr>
        <p:spPr>
          <a:xfrm>
            <a:off x="481634" y="3230502"/>
            <a:ext cx="7539789" cy="830997"/>
          </a:xfrm>
          <a:prstGeom prst="rect">
            <a:avLst/>
          </a:prstGeom>
          <a:noFill/>
        </p:spPr>
        <p:txBody>
          <a:bodyPr wrap="square" rtlCol="0">
            <a:spAutoFit/>
          </a:bodyPr>
          <a:lstStyle/>
          <a:p>
            <a:r>
              <a:rPr lang="en-GB" sz="2400" dirty="0">
                <a:latin typeface="Century Gothic" panose="020B0502020202020204" pitchFamily="34" charset="0"/>
              </a:rPr>
              <a:t>For a thermometer with resolution of 1 ºC, the uncertainty is 0.5 ºC.</a:t>
            </a:r>
          </a:p>
        </p:txBody>
      </p:sp>
      <p:sp>
        <p:nvSpPr>
          <p:cNvPr id="3" name="TextBox 2">
            <a:extLst>
              <a:ext uri="{FF2B5EF4-FFF2-40B4-BE49-F238E27FC236}">
                <a16:creationId xmlns:a16="http://schemas.microsoft.com/office/drawing/2014/main" id="{10D139FC-767F-71CA-016B-0038B0EFD5AB}"/>
              </a:ext>
            </a:extLst>
          </p:cNvPr>
          <p:cNvSpPr txBox="1"/>
          <p:nvPr/>
        </p:nvSpPr>
        <p:spPr>
          <a:xfrm>
            <a:off x="478392" y="4375124"/>
            <a:ext cx="7539789" cy="830997"/>
          </a:xfrm>
          <a:prstGeom prst="rect">
            <a:avLst/>
          </a:prstGeom>
          <a:noFill/>
        </p:spPr>
        <p:txBody>
          <a:bodyPr wrap="square" rtlCol="0">
            <a:spAutoFit/>
          </a:bodyPr>
          <a:lstStyle/>
          <a:p>
            <a:r>
              <a:rPr lang="en-GB" sz="2400" dirty="0">
                <a:latin typeface="Century Gothic" panose="020B0502020202020204" pitchFamily="34" charset="0"/>
              </a:rPr>
              <a:t>For a pipette with resolution of 0.1 cm</a:t>
            </a:r>
            <a:r>
              <a:rPr lang="en-GB" sz="2400" baseline="30000" dirty="0">
                <a:latin typeface="Century Gothic" panose="020B0502020202020204" pitchFamily="34" charset="0"/>
              </a:rPr>
              <a:t>3</a:t>
            </a:r>
            <a:r>
              <a:rPr lang="en-GB" sz="2400" dirty="0">
                <a:latin typeface="Century Gothic" panose="020B0502020202020204" pitchFamily="34" charset="0"/>
              </a:rPr>
              <a:t>, the uncertainty is 0.05 cm</a:t>
            </a:r>
            <a:r>
              <a:rPr lang="en-GB" sz="2400" baseline="30000" dirty="0">
                <a:latin typeface="Century Gothic" panose="020B0502020202020204" pitchFamily="34" charset="0"/>
              </a:rPr>
              <a:t>3</a:t>
            </a:r>
            <a:r>
              <a:rPr lang="en-GB" sz="2400" dirty="0">
                <a:latin typeface="Century Gothic" panose="020B0502020202020204" pitchFamily="34" charset="0"/>
              </a:rPr>
              <a:t>.</a:t>
            </a:r>
          </a:p>
        </p:txBody>
      </p:sp>
    </p:spTree>
    <p:extLst>
      <p:ext uri="{BB962C8B-B14F-4D97-AF65-F5344CB8AC3E}">
        <p14:creationId xmlns:p14="http://schemas.microsoft.com/office/powerpoint/2010/main" val="1251550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CCE13-162E-A455-786A-133447168AC5}"/>
              </a:ext>
            </a:extLst>
          </p:cNvPr>
          <p:cNvSpPr>
            <a:spLocks noGrp="1"/>
          </p:cNvSpPr>
          <p:nvPr>
            <p:ph type="title"/>
          </p:nvPr>
        </p:nvSpPr>
        <p:spPr/>
        <p:txBody>
          <a:bodyPr/>
          <a:lstStyle/>
          <a:p>
            <a:r>
              <a:rPr lang="en-GB" dirty="0">
                <a:latin typeface="Century Gothic" panose="020B0502020202020204" pitchFamily="34" charset="0"/>
              </a:rPr>
              <a:t>What volume is shown on this measuring cylinder?</a:t>
            </a:r>
          </a:p>
        </p:txBody>
      </p:sp>
      <p:pic>
        <p:nvPicPr>
          <p:cNvPr id="1026" name="Picture 2">
            <a:extLst>
              <a:ext uri="{FF2B5EF4-FFF2-40B4-BE49-F238E27FC236}">
                <a16:creationId xmlns:a16="http://schemas.microsoft.com/office/drawing/2014/main" id="{8CD1C2E5-327D-F00B-143C-AAC5C254BC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6707" y="1258649"/>
            <a:ext cx="3910519" cy="521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46141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33F025-4278-E897-B721-410CA12509AE}"/>
              </a:ext>
            </a:extLst>
          </p:cNvPr>
          <p:cNvSpPr>
            <a:spLocks noGrp="1"/>
          </p:cNvSpPr>
          <p:nvPr>
            <p:ph type="title"/>
          </p:nvPr>
        </p:nvSpPr>
        <p:spPr>
          <a:xfrm>
            <a:off x="462179" y="0"/>
            <a:ext cx="10620000" cy="720000"/>
          </a:xfrm>
        </p:spPr>
        <p:txBody>
          <a:bodyPr>
            <a:normAutofit/>
          </a:bodyPr>
          <a:lstStyle/>
          <a:p>
            <a:r>
              <a:rPr lang="en-GB" dirty="0">
                <a:latin typeface="Century Gothic" panose="020B0502020202020204" pitchFamily="34" charset="0"/>
              </a:rPr>
              <a:t>Using a burette</a:t>
            </a:r>
          </a:p>
        </p:txBody>
      </p:sp>
      <p:pic>
        <p:nvPicPr>
          <p:cNvPr id="5" name="Picture 4">
            <a:extLst>
              <a:ext uri="{FF2B5EF4-FFF2-40B4-BE49-F238E27FC236}">
                <a16:creationId xmlns:a16="http://schemas.microsoft.com/office/drawing/2014/main" id="{E7CA3356-499A-3175-1618-094EBD6135B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9513" t="75158" r="25092" b="11973"/>
          <a:stretch/>
        </p:blipFill>
        <p:spPr>
          <a:xfrm rot="5400000" flipV="1">
            <a:off x="8092500" y="2963866"/>
            <a:ext cx="5591917" cy="803437"/>
          </a:xfrm>
          <a:prstGeom prst="rect">
            <a:avLst/>
          </a:prstGeom>
        </p:spPr>
      </p:pic>
      <p:sp>
        <p:nvSpPr>
          <p:cNvPr id="6" name="TextBox 5">
            <a:extLst>
              <a:ext uri="{FF2B5EF4-FFF2-40B4-BE49-F238E27FC236}">
                <a16:creationId xmlns:a16="http://schemas.microsoft.com/office/drawing/2014/main" id="{FE50298B-01FA-C5C6-285A-0DE73A2EDFBC}"/>
              </a:ext>
            </a:extLst>
          </p:cNvPr>
          <p:cNvSpPr txBox="1"/>
          <p:nvPr/>
        </p:nvSpPr>
        <p:spPr>
          <a:xfrm>
            <a:off x="364548" y="982652"/>
            <a:ext cx="9771673" cy="4154984"/>
          </a:xfrm>
          <a:prstGeom prst="rect">
            <a:avLst/>
          </a:prstGeom>
          <a:noFill/>
        </p:spPr>
        <p:txBody>
          <a:bodyPr wrap="square" rtlCol="0">
            <a:spAutoFit/>
          </a:bodyPr>
          <a:lstStyle/>
          <a:p>
            <a:r>
              <a:rPr lang="en-GB" sz="2400" dirty="0">
                <a:latin typeface="Century Gothic" panose="020B0502020202020204" pitchFamily="34" charset="0"/>
              </a:rPr>
              <a:t>A burette is used to measure a variable volume, as the tap can be used to add liquid drop by drop. </a:t>
            </a:r>
          </a:p>
          <a:p>
            <a:endParaRPr lang="en-GB" sz="2400" dirty="0">
              <a:latin typeface="Century Gothic" panose="020B0502020202020204" pitchFamily="34" charset="0"/>
            </a:endParaRPr>
          </a:p>
          <a:p>
            <a:endParaRPr lang="en-GB" sz="2400" dirty="0">
              <a:latin typeface="Century Gothic" panose="020B0502020202020204" pitchFamily="34" charset="0"/>
            </a:endParaRPr>
          </a:p>
          <a:p>
            <a:r>
              <a:rPr lang="en-GB" sz="2400" i="1" dirty="0">
                <a:latin typeface="Century Gothic" panose="020B0502020202020204" pitchFamily="34" charset="0"/>
              </a:rPr>
              <a:t>Why should the tap be flushed after liquid is added to the burette?</a:t>
            </a:r>
          </a:p>
          <a:p>
            <a:endParaRPr lang="en-GB" sz="2400" i="1" dirty="0">
              <a:latin typeface="Century Gothic" panose="020B0502020202020204" pitchFamily="34" charset="0"/>
            </a:endParaRPr>
          </a:p>
          <a:p>
            <a:r>
              <a:rPr lang="en-GB" sz="2400" i="1" dirty="0">
                <a:latin typeface="Century Gothic" panose="020B0502020202020204" pitchFamily="34" charset="0"/>
              </a:rPr>
              <a:t>How would the volume of liquid added be measured using a burette?</a:t>
            </a:r>
          </a:p>
          <a:p>
            <a:endParaRPr lang="en-GB" sz="2400" i="1" dirty="0">
              <a:latin typeface="Century Gothic" panose="020B0502020202020204" pitchFamily="34" charset="0"/>
            </a:endParaRPr>
          </a:p>
          <a:p>
            <a:r>
              <a:rPr lang="en-GB" sz="2400" i="1" dirty="0">
                <a:latin typeface="Century Gothic" panose="020B0502020202020204" pitchFamily="34" charset="0"/>
              </a:rPr>
              <a:t>Why is the first titre often a rough result?</a:t>
            </a:r>
          </a:p>
        </p:txBody>
      </p:sp>
    </p:spTree>
    <p:extLst>
      <p:ext uri="{BB962C8B-B14F-4D97-AF65-F5344CB8AC3E}">
        <p14:creationId xmlns:p14="http://schemas.microsoft.com/office/powerpoint/2010/main" val="208113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36F0D-1D8E-9CE8-0A39-0FE2B935EDE1}"/>
              </a:ext>
            </a:extLst>
          </p:cNvPr>
          <p:cNvSpPr>
            <a:spLocks noGrp="1"/>
          </p:cNvSpPr>
          <p:nvPr>
            <p:ph type="title"/>
          </p:nvPr>
        </p:nvSpPr>
        <p:spPr>
          <a:xfrm>
            <a:off x="540000" y="214008"/>
            <a:ext cx="10620000" cy="720000"/>
          </a:xfrm>
        </p:spPr>
        <p:txBody>
          <a:bodyPr/>
          <a:lstStyle/>
          <a:p>
            <a:r>
              <a:rPr lang="en-GB" dirty="0">
                <a:latin typeface="Century Gothic" panose="020B0502020202020204" pitchFamily="34" charset="0"/>
              </a:rPr>
              <a:t>What steps do we take to make our measurements as accurate as possible?</a:t>
            </a:r>
          </a:p>
        </p:txBody>
      </p:sp>
      <p:sp>
        <p:nvSpPr>
          <p:cNvPr id="4" name="TextBox 3">
            <a:extLst>
              <a:ext uri="{FF2B5EF4-FFF2-40B4-BE49-F238E27FC236}">
                <a16:creationId xmlns:a16="http://schemas.microsoft.com/office/drawing/2014/main" id="{A5972C60-9B41-E322-CAE0-FA365140E6C5}"/>
              </a:ext>
            </a:extLst>
          </p:cNvPr>
          <p:cNvSpPr txBox="1"/>
          <p:nvPr/>
        </p:nvSpPr>
        <p:spPr>
          <a:xfrm>
            <a:off x="515566" y="2362148"/>
            <a:ext cx="7422204" cy="3785652"/>
          </a:xfrm>
          <a:prstGeom prst="rect">
            <a:avLst/>
          </a:prstGeom>
          <a:noFill/>
        </p:spPr>
        <p:txBody>
          <a:bodyPr wrap="square">
            <a:spAutoFit/>
          </a:bodyPr>
          <a:lstStyle/>
          <a:p>
            <a:pPr marL="342900" indent="-342900">
              <a:buFont typeface="Arial" panose="020B0604020202020204" pitchFamily="34" charset="0"/>
              <a:buChar char="•"/>
            </a:pPr>
            <a:r>
              <a:rPr lang="en-GB" sz="2400" i="1" dirty="0">
                <a:latin typeface="Century Gothic" panose="020B0502020202020204" pitchFamily="34" charset="0"/>
              </a:rPr>
              <a:t>Rinsing the burette</a:t>
            </a:r>
          </a:p>
          <a:p>
            <a:pPr marL="285750" indent="-285750">
              <a:buFont typeface="Arial" panose="020B0604020202020204" pitchFamily="34" charset="0"/>
              <a:buChar char="•"/>
            </a:pPr>
            <a:r>
              <a:rPr lang="en-GB" sz="2400" i="1" dirty="0">
                <a:latin typeface="Century Gothic" panose="020B0502020202020204" pitchFamily="34" charset="0"/>
              </a:rPr>
              <a:t>Adding acid from the burette gradually/drop by drop</a:t>
            </a:r>
          </a:p>
          <a:p>
            <a:pPr marL="285750" indent="-285750">
              <a:buFont typeface="Arial" panose="020B0604020202020204" pitchFamily="34" charset="0"/>
              <a:buChar char="•"/>
            </a:pPr>
            <a:r>
              <a:rPr lang="en-GB" sz="2400" i="1" dirty="0">
                <a:latin typeface="Century Gothic" panose="020B0502020202020204" pitchFamily="34" charset="0"/>
              </a:rPr>
              <a:t>Swirling the conical flask while adding acid</a:t>
            </a:r>
          </a:p>
          <a:p>
            <a:pPr marL="285750" indent="-285750">
              <a:buFont typeface="Arial" panose="020B0604020202020204" pitchFamily="34" charset="0"/>
              <a:buChar char="•"/>
            </a:pPr>
            <a:r>
              <a:rPr lang="en-GB" sz="2400" i="1" dirty="0">
                <a:latin typeface="Century Gothic" panose="020B0502020202020204" pitchFamily="34" charset="0"/>
              </a:rPr>
              <a:t>Using a white tile</a:t>
            </a:r>
          </a:p>
          <a:p>
            <a:pPr marL="285750" indent="-285750">
              <a:buFont typeface="Arial" panose="020B0604020202020204" pitchFamily="34" charset="0"/>
              <a:buChar char="•"/>
            </a:pPr>
            <a:r>
              <a:rPr lang="en-GB" sz="2400" i="1" dirty="0">
                <a:latin typeface="Century Gothic" panose="020B0502020202020204" pitchFamily="34" charset="0"/>
              </a:rPr>
              <a:t>Reading volume of liquid from the centre of the meniscus at eye level</a:t>
            </a:r>
          </a:p>
          <a:p>
            <a:endParaRPr lang="en-GB" sz="2400" dirty="0">
              <a:latin typeface="Century Gothic" panose="020B0502020202020204" pitchFamily="34" charset="0"/>
            </a:endParaRPr>
          </a:p>
          <a:p>
            <a:r>
              <a:rPr lang="en-GB" sz="2400" dirty="0">
                <a:latin typeface="Century Gothic" panose="020B0502020202020204" pitchFamily="34" charset="0"/>
              </a:rPr>
              <a:t>How will we know if our results are repeatable?</a:t>
            </a:r>
          </a:p>
          <a:p>
            <a:r>
              <a:rPr lang="en-GB" sz="2400" dirty="0">
                <a:latin typeface="Century Gothic" panose="020B0502020202020204" pitchFamily="34" charset="0"/>
              </a:rPr>
              <a:t>How will we know if our results are reproducible?</a:t>
            </a:r>
          </a:p>
        </p:txBody>
      </p:sp>
      <p:pic>
        <p:nvPicPr>
          <p:cNvPr id="5" name="Picture 4" descr="A picture containing diagram&#10;&#10;Description automatically generated">
            <a:extLst>
              <a:ext uri="{FF2B5EF4-FFF2-40B4-BE49-F238E27FC236}">
                <a16:creationId xmlns:a16="http://schemas.microsoft.com/office/drawing/2014/main" id="{11949C67-8AE2-3045-3D59-871294791293}"/>
              </a:ext>
            </a:extLst>
          </p:cNvPr>
          <p:cNvPicPr>
            <a:picLocks noChangeAspect="1"/>
          </p:cNvPicPr>
          <p:nvPr/>
        </p:nvPicPr>
        <p:blipFill rotWithShape="1">
          <a:blip r:embed="rId3"/>
          <a:srcRect t="5670"/>
          <a:stretch/>
        </p:blipFill>
        <p:spPr>
          <a:xfrm>
            <a:off x="7998296" y="2042809"/>
            <a:ext cx="3434413" cy="4616546"/>
          </a:xfrm>
          <a:prstGeom prst="rect">
            <a:avLst/>
          </a:prstGeom>
        </p:spPr>
      </p:pic>
      <p:sp>
        <p:nvSpPr>
          <p:cNvPr id="7" name="TextBox 6">
            <a:extLst>
              <a:ext uri="{FF2B5EF4-FFF2-40B4-BE49-F238E27FC236}">
                <a16:creationId xmlns:a16="http://schemas.microsoft.com/office/drawing/2014/main" id="{F6570986-F315-045E-4C22-B5422B3EF0F0}"/>
              </a:ext>
            </a:extLst>
          </p:cNvPr>
          <p:cNvSpPr txBox="1"/>
          <p:nvPr/>
        </p:nvSpPr>
        <p:spPr>
          <a:xfrm>
            <a:off x="496109" y="1024355"/>
            <a:ext cx="10846341" cy="1200329"/>
          </a:xfrm>
          <a:prstGeom prst="rect">
            <a:avLst/>
          </a:prstGeom>
          <a:noFill/>
        </p:spPr>
        <p:txBody>
          <a:bodyPr wrap="square">
            <a:spAutoFit/>
          </a:bodyPr>
          <a:lstStyle/>
          <a:p>
            <a:r>
              <a:rPr lang="en-GB" sz="2400" dirty="0">
                <a:latin typeface="Century Gothic" panose="020B0502020202020204" pitchFamily="34" charset="0"/>
              </a:rPr>
              <a:t>The following steps are all things that should be done during a titration. </a:t>
            </a:r>
          </a:p>
          <a:p>
            <a:r>
              <a:rPr lang="en-GB" sz="2400" b="1" dirty="0">
                <a:latin typeface="Century Gothic" panose="020B0502020202020204" pitchFamily="34" charset="0"/>
              </a:rPr>
              <a:t>Explain</a:t>
            </a:r>
            <a:r>
              <a:rPr lang="en-GB" sz="2400" dirty="0">
                <a:latin typeface="Century Gothic" panose="020B0502020202020204" pitchFamily="34" charset="0"/>
              </a:rPr>
              <a:t> how each helps to make the measurements as </a:t>
            </a:r>
            <a:r>
              <a:rPr lang="en-GB" sz="2400" b="1" dirty="0">
                <a:latin typeface="Century Gothic" panose="020B0502020202020204" pitchFamily="34" charset="0"/>
              </a:rPr>
              <a:t>accurate</a:t>
            </a:r>
            <a:r>
              <a:rPr lang="en-GB" sz="2400" dirty="0">
                <a:latin typeface="Century Gothic" panose="020B0502020202020204" pitchFamily="34" charset="0"/>
              </a:rPr>
              <a:t> as possible:</a:t>
            </a:r>
          </a:p>
        </p:txBody>
      </p:sp>
    </p:spTree>
    <p:extLst>
      <p:ext uri="{BB962C8B-B14F-4D97-AF65-F5344CB8AC3E}">
        <p14:creationId xmlns:p14="http://schemas.microsoft.com/office/powerpoint/2010/main" val="30668644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dirty="0">
                <a:latin typeface="Century Gothic" panose="020B0502020202020204" pitchFamily="34" charset="0"/>
              </a:rPr>
              <a:t>Drill</a:t>
            </a:r>
            <a:endParaRPr lang="en-US" sz="2800" dirty="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5" y="915710"/>
            <a:ext cx="11060329" cy="3785652"/>
          </a:xfrm>
          <a:prstGeom prst="rect">
            <a:avLst/>
          </a:prstGeom>
          <a:noFill/>
        </p:spPr>
        <p:txBody>
          <a:bodyPr wrap="square">
            <a:spAutoFit/>
          </a:bodyPr>
          <a:lstStyle/>
          <a:p>
            <a:pPr marL="457200" indent="-457200">
              <a:buFont typeface="+mj-lt"/>
              <a:buAutoNum type="arabicPeriod"/>
            </a:pPr>
            <a:r>
              <a:rPr lang="en-GB" sz="2400" dirty="0">
                <a:latin typeface="Century Gothic" panose="020B0502020202020204" pitchFamily="34" charset="0"/>
              </a:rPr>
              <a:t>Give the name for the volume of liquid that is measured using a titration.</a:t>
            </a:r>
          </a:p>
          <a:p>
            <a:pPr marL="457200" indent="-457200">
              <a:buAutoNum type="arabicPeriod"/>
            </a:pPr>
            <a:r>
              <a:rPr lang="en-GB" sz="2400" dirty="0">
                <a:latin typeface="Century Gothic" panose="020B0502020202020204" pitchFamily="34" charset="0"/>
              </a:rPr>
              <a:t>Define concordant results.</a:t>
            </a:r>
          </a:p>
          <a:p>
            <a:pPr marL="457200" indent="-457200">
              <a:buAutoNum type="arabicPeriod"/>
            </a:pPr>
            <a:r>
              <a:rPr lang="en-GB" sz="2400" dirty="0">
                <a:latin typeface="Century Gothic" panose="020B0502020202020204" pitchFamily="34" charset="0"/>
              </a:rPr>
              <a:t>Describe the function of the indicator in a titration.</a:t>
            </a:r>
          </a:p>
          <a:p>
            <a:pPr marL="457200" indent="-457200">
              <a:buAutoNum type="arabicPeriod"/>
            </a:pPr>
            <a:r>
              <a:rPr lang="en-GB" sz="2400" dirty="0">
                <a:latin typeface="Century Gothic" panose="020B0502020202020204" pitchFamily="34" charset="0"/>
              </a:rPr>
              <a:t>Describe the function of the white tile in a titration.</a:t>
            </a:r>
          </a:p>
          <a:p>
            <a:pPr marL="457200" indent="-457200">
              <a:buAutoNum type="arabicPeriod"/>
            </a:pPr>
            <a:r>
              <a:rPr lang="en-GB" sz="2400" dirty="0">
                <a:latin typeface="Century Gothic" panose="020B0502020202020204" pitchFamily="34" charset="0"/>
              </a:rPr>
              <a:t>Define the end-point of a titration.</a:t>
            </a:r>
          </a:p>
          <a:p>
            <a:pPr marL="457200" indent="-457200">
              <a:buAutoNum type="arabicPeriod"/>
            </a:pPr>
            <a:r>
              <a:rPr lang="en-GB" sz="2400" dirty="0">
                <a:latin typeface="Century Gothic" panose="020B0502020202020204" pitchFamily="34" charset="0"/>
              </a:rPr>
              <a:t>Name the piece of equipment that should be used to measure a fixed volume.</a:t>
            </a:r>
          </a:p>
          <a:p>
            <a:pPr marL="457200" indent="-457200">
              <a:buAutoNum type="arabicPeriod"/>
            </a:pPr>
            <a:r>
              <a:rPr lang="en-GB" sz="2400" dirty="0">
                <a:latin typeface="Century Gothic" panose="020B0502020202020204" pitchFamily="34" charset="0"/>
              </a:rPr>
              <a:t>Name the piece of equipment that should be used to measure a variable volume.</a:t>
            </a:r>
          </a:p>
        </p:txBody>
      </p:sp>
      <p:cxnSp>
        <p:nvCxnSpPr>
          <p:cNvPr id="3" name="Straight Connector 2">
            <a:extLst>
              <a:ext uri="{FF2B5EF4-FFF2-40B4-BE49-F238E27FC236}">
                <a16:creationId xmlns:a16="http://schemas.microsoft.com/office/drawing/2014/main" id="{7F116220-C745-7073-03CE-B16CE901B24B}"/>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3838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271058" y="917644"/>
            <a:ext cx="11311342" cy="3416320"/>
          </a:xfrm>
          <a:prstGeom prst="rect">
            <a:avLst/>
          </a:prstGeom>
          <a:noFill/>
        </p:spPr>
        <p:txBody>
          <a:bodyPr wrap="square">
            <a:spAutoFit/>
          </a:bodyPr>
          <a:lstStyle/>
          <a:p>
            <a:pPr marL="457200" indent="-457200">
              <a:buFont typeface="+mj-lt"/>
              <a:buAutoNum type="arabicPeriod"/>
            </a:pPr>
            <a:r>
              <a:rPr lang="en-GB" sz="2400" b="1" dirty="0">
                <a:solidFill>
                  <a:schemeClr val="accent2">
                    <a:lumMod val="60000"/>
                    <a:lumOff val="40000"/>
                  </a:schemeClr>
                </a:solidFill>
                <a:latin typeface="Century Gothic" panose="020B0502020202020204" pitchFamily="34" charset="0"/>
              </a:rPr>
              <a:t>Titre</a:t>
            </a:r>
          </a:p>
          <a:p>
            <a:pPr marL="457200" indent="-457200">
              <a:buFont typeface="+mj-lt"/>
              <a:buAutoNum type="arabicPeriod"/>
            </a:pPr>
            <a:r>
              <a:rPr lang="en-GB" sz="2400" b="1" dirty="0">
                <a:solidFill>
                  <a:schemeClr val="accent2">
                    <a:lumMod val="60000"/>
                    <a:lumOff val="40000"/>
                  </a:schemeClr>
                </a:solidFill>
                <a:latin typeface="Century Gothic" panose="020B0502020202020204" pitchFamily="34" charset="0"/>
              </a:rPr>
              <a:t>Results that fall within 0.2 cm</a:t>
            </a:r>
            <a:r>
              <a:rPr lang="en-GB" sz="2400" b="1" baseline="30000" dirty="0">
                <a:solidFill>
                  <a:schemeClr val="accent2">
                    <a:lumMod val="60000"/>
                    <a:lumOff val="40000"/>
                  </a:schemeClr>
                </a:solidFill>
                <a:latin typeface="Century Gothic" panose="020B0502020202020204" pitchFamily="34" charset="0"/>
              </a:rPr>
              <a:t>3</a:t>
            </a:r>
            <a:r>
              <a:rPr lang="en-GB" sz="2400" b="1" dirty="0">
                <a:solidFill>
                  <a:schemeClr val="accent2">
                    <a:lumMod val="60000"/>
                    <a:lumOff val="40000"/>
                  </a:schemeClr>
                </a:solidFill>
                <a:latin typeface="Century Gothic" panose="020B0502020202020204" pitchFamily="34" charset="0"/>
              </a:rPr>
              <a:t> of each other.</a:t>
            </a:r>
          </a:p>
          <a:p>
            <a:pPr marL="457200" indent="-457200">
              <a:buFont typeface="+mj-lt"/>
              <a:buAutoNum type="arabicPeriod"/>
            </a:pPr>
            <a:r>
              <a:rPr lang="en-GB" sz="2400" b="1" dirty="0">
                <a:solidFill>
                  <a:schemeClr val="accent2">
                    <a:lumMod val="60000"/>
                    <a:lumOff val="40000"/>
                  </a:schemeClr>
                </a:solidFill>
                <a:latin typeface="Century Gothic" panose="020B0502020202020204" pitchFamily="34" charset="0"/>
              </a:rPr>
              <a:t>To signify the end-point (where the acid/alkali has been completely neutralised).</a:t>
            </a:r>
          </a:p>
          <a:p>
            <a:pPr marL="457200" indent="-457200">
              <a:buFont typeface="+mj-lt"/>
              <a:buAutoNum type="arabicPeriod"/>
            </a:pPr>
            <a:r>
              <a:rPr lang="en-GB" sz="2400" b="1" dirty="0">
                <a:solidFill>
                  <a:schemeClr val="accent2">
                    <a:lumMod val="60000"/>
                    <a:lumOff val="40000"/>
                  </a:schemeClr>
                </a:solidFill>
                <a:latin typeface="Century Gothic" panose="020B0502020202020204" pitchFamily="34" charset="0"/>
              </a:rPr>
              <a:t>It is placed underneath the conical flask so that the colour change can be seen more clearly.</a:t>
            </a:r>
          </a:p>
          <a:p>
            <a:pPr marL="457200" indent="-457200">
              <a:buFont typeface="+mj-lt"/>
              <a:buAutoNum type="arabicPeriod"/>
            </a:pPr>
            <a:r>
              <a:rPr lang="en-GB" sz="2400" b="1" dirty="0">
                <a:solidFill>
                  <a:schemeClr val="accent2">
                    <a:lumMod val="60000"/>
                    <a:lumOff val="40000"/>
                  </a:schemeClr>
                </a:solidFill>
                <a:latin typeface="Century Gothic" panose="020B0502020202020204" pitchFamily="34" charset="0"/>
              </a:rPr>
              <a:t>When the acid or alkali has been completely neutralised.</a:t>
            </a:r>
          </a:p>
          <a:p>
            <a:pPr marL="457200" indent="-457200">
              <a:buFont typeface="+mj-lt"/>
              <a:buAutoNum type="arabicPeriod"/>
            </a:pPr>
            <a:r>
              <a:rPr lang="en-GB" sz="2400" b="1" dirty="0">
                <a:solidFill>
                  <a:schemeClr val="accent2">
                    <a:lumMod val="60000"/>
                    <a:lumOff val="40000"/>
                  </a:schemeClr>
                </a:solidFill>
                <a:latin typeface="Century Gothic" panose="020B0502020202020204" pitchFamily="34" charset="0"/>
              </a:rPr>
              <a:t>Pipette</a:t>
            </a:r>
          </a:p>
          <a:p>
            <a:pPr marL="457200" indent="-457200">
              <a:buFont typeface="+mj-lt"/>
              <a:buAutoNum type="arabicPeriod"/>
            </a:pPr>
            <a:r>
              <a:rPr lang="en-GB" sz="2400" b="1" dirty="0">
                <a:solidFill>
                  <a:schemeClr val="accent2">
                    <a:lumMod val="60000"/>
                    <a:lumOff val="40000"/>
                  </a:schemeClr>
                </a:solidFill>
                <a:latin typeface="Century Gothic" panose="020B0502020202020204" pitchFamily="34" charset="0"/>
              </a:rPr>
              <a:t>Burette</a:t>
            </a: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a:xfrm>
            <a:off x="540000" y="-1"/>
            <a:ext cx="10620000" cy="720000"/>
          </a:xfrm>
        </p:spPr>
        <p:txBody>
          <a:bodyPr>
            <a:normAutofit/>
          </a:bodyPr>
          <a:lstStyle/>
          <a:p>
            <a:r>
              <a:rPr lang="en-GB" sz="2800" dirty="0">
                <a:latin typeface="Century Gothic" panose="020B0502020202020204" pitchFamily="34" charset="0"/>
              </a:rPr>
              <a:t>Drill answers</a:t>
            </a:r>
            <a:endParaRPr lang="en-US" sz="2800" dirty="0">
              <a:latin typeface="Century Gothic" panose="020B0502020202020204" pitchFamily="34" charset="0"/>
            </a:endParaRPr>
          </a:p>
        </p:txBody>
      </p:sp>
      <p:cxnSp>
        <p:nvCxnSpPr>
          <p:cNvPr id="2" name="Straight Connector 1">
            <a:extLst>
              <a:ext uri="{FF2B5EF4-FFF2-40B4-BE49-F238E27FC236}">
                <a16:creationId xmlns:a16="http://schemas.microsoft.com/office/drawing/2014/main" id="{C97E96E9-1D40-BF52-3B58-3BAA24D1D4E3}"/>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84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818DE-647A-1556-4F82-D63DC3E1C757}"/>
              </a:ext>
            </a:extLst>
          </p:cNvPr>
          <p:cNvSpPr>
            <a:spLocks noGrp="1"/>
          </p:cNvSpPr>
          <p:nvPr>
            <p:ph type="title"/>
          </p:nvPr>
        </p:nvSpPr>
        <p:spPr/>
        <p:txBody>
          <a:bodyPr/>
          <a:lstStyle/>
          <a:p>
            <a:r>
              <a:rPr lang="en-GB">
                <a:latin typeface="Century Gothic" panose="020B0502020202020204" pitchFamily="34" charset="0"/>
              </a:rPr>
              <a:t>Practical Activity</a:t>
            </a:r>
            <a:endParaRPr lang="en-GB" dirty="0">
              <a:latin typeface="Century Gothic" panose="020B0502020202020204" pitchFamily="34" charset="0"/>
            </a:endParaRPr>
          </a:p>
        </p:txBody>
      </p:sp>
      <p:sp>
        <p:nvSpPr>
          <p:cNvPr id="3" name="TextBox 2">
            <a:extLst>
              <a:ext uri="{FF2B5EF4-FFF2-40B4-BE49-F238E27FC236}">
                <a16:creationId xmlns:a16="http://schemas.microsoft.com/office/drawing/2014/main" id="{9610226E-A12D-814A-C246-9385B73071CF}"/>
              </a:ext>
            </a:extLst>
          </p:cNvPr>
          <p:cNvSpPr txBox="1"/>
          <p:nvPr/>
        </p:nvSpPr>
        <p:spPr>
          <a:xfrm>
            <a:off x="478287" y="885828"/>
            <a:ext cx="10869561" cy="3293209"/>
          </a:xfrm>
          <a:prstGeom prst="rect">
            <a:avLst/>
          </a:prstGeom>
          <a:noFill/>
        </p:spPr>
        <p:txBody>
          <a:bodyPr wrap="square" rtlCol="0">
            <a:spAutoFit/>
          </a:bodyPr>
          <a:lstStyle/>
          <a:p>
            <a:pPr marL="342900" indent="-342900">
              <a:buFont typeface="Arial" panose="020B0604020202020204" pitchFamily="34" charset="0"/>
              <a:buChar char="•"/>
            </a:pPr>
            <a:r>
              <a:rPr lang="en-US" sz="1600" dirty="0">
                <a:latin typeface="Century Gothic" panose="020B0502020202020204" pitchFamily="34" charset="0"/>
              </a:rPr>
              <a:t>This lesson contains a practical activity (either a whole class activity or a demonstration)</a:t>
            </a:r>
            <a:endParaRPr lang="en-US" sz="1600" b="0" i="0" dirty="0">
              <a:solidFill>
                <a:srgbClr val="000000"/>
              </a:solidFill>
              <a:effectLst/>
              <a:latin typeface="Century Gothic" panose="020B0502020202020204" pitchFamily="34" charset="0"/>
            </a:endParaRPr>
          </a:p>
          <a:p>
            <a:pPr marL="342900" indent="-342900">
              <a:buFont typeface="Arial" panose="020B0604020202020204" pitchFamily="34" charset="0"/>
              <a:buChar char="•"/>
            </a:pPr>
            <a:r>
              <a:rPr lang="en-GB" sz="1600" b="1" i="0" dirty="0">
                <a:solidFill>
                  <a:srgbClr val="000000"/>
                </a:solidFill>
                <a:effectLst/>
                <a:latin typeface="Century Gothic" panose="020B0502020202020204" pitchFamily="34" charset="0"/>
              </a:rPr>
              <a:t>A risk assessment </a:t>
            </a:r>
            <a:r>
              <a:rPr lang="en-GB" sz="1600" b="0" i="0" dirty="0">
                <a:solidFill>
                  <a:srgbClr val="000000"/>
                </a:solidFill>
                <a:effectLst/>
                <a:latin typeface="Century Gothic" panose="020B0502020202020204" pitchFamily="34" charset="0"/>
              </a:rPr>
              <a:t>must be completed for this practical</a:t>
            </a:r>
          </a:p>
          <a:p>
            <a:pPr marL="342900" indent="-342900">
              <a:buFont typeface="Arial" panose="020B0604020202020204" pitchFamily="34" charset="0"/>
              <a:buChar char="•"/>
            </a:pPr>
            <a:r>
              <a:rPr lang="en-GB" sz="1600" dirty="0">
                <a:solidFill>
                  <a:srgbClr val="000000"/>
                </a:solidFill>
                <a:latin typeface="Century Gothic" panose="020B0502020202020204" pitchFamily="34" charset="0"/>
              </a:rPr>
              <a:t>The template risk assessment can be </a:t>
            </a:r>
            <a:r>
              <a:rPr lang="en-GB" sz="1600" dirty="0">
                <a:latin typeface="Century Gothic" panose="020B0502020202020204" pitchFamily="34" charset="0"/>
              </a:rPr>
              <a:t>found </a:t>
            </a:r>
            <a:r>
              <a:rPr lang="en-GB" sz="1600" dirty="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here</a:t>
            </a:r>
            <a:r>
              <a:rPr lang="en-GB" sz="1600" dirty="0">
                <a:latin typeface="Century Gothic" panose="020B0502020202020204" pitchFamily="34" charset="0"/>
              </a:rPr>
              <a:t>.</a:t>
            </a:r>
            <a:endParaRPr lang="en-GB" sz="1600" b="0" i="0" dirty="0">
              <a:effectLst/>
              <a:latin typeface="Century Gothic" panose="020B0502020202020204" pitchFamily="34" charset="0"/>
            </a:endParaRPr>
          </a:p>
          <a:p>
            <a:pPr marL="342900" indent="-342900">
              <a:buFont typeface="Arial" panose="020B0604020202020204" pitchFamily="34" charset="0"/>
              <a:buChar char="•"/>
            </a:pPr>
            <a:r>
              <a:rPr lang="en-GB" sz="1600" b="0" i="0" dirty="0">
                <a:solidFill>
                  <a:srgbClr val="000000"/>
                </a:solidFill>
                <a:effectLst/>
                <a:latin typeface="Century Gothic" panose="020B0502020202020204" pitchFamily="34" charset="0"/>
              </a:rPr>
              <a:t>The risk assessment should be specific to the class involved and written only by the teaching member of staff</a:t>
            </a:r>
            <a:endParaRPr lang="en-GB" sz="1600" dirty="0">
              <a:solidFill>
                <a:srgbClr val="000000"/>
              </a:solidFill>
              <a:latin typeface="Century Gothic" panose="020B0502020202020204" pitchFamily="34" charset="0"/>
            </a:endParaRPr>
          </a:p>
          <a:p>
            <a:pPr marL="342900" indent="-342900">
              <a:buFont typeface="Arial" panose="020B0604020202020204" pitchFamily="34" charset="0"/>
              <a:buChar char="•"/>
            </a:pPr>
            <a:r>
              <a:rPr lang="en-GB" sz="1600" b="0" i="0" dirty="0">
                <a:solidFill>
                  <a:srgbClr val="000000"/>
                </a:solidFill>
                <a:effectLst/>
                <a:latin typeface="Century Gothic" panose="020B0502020202020204" pitchFamily="34" charset="0"/>
              </a:rPr>
              <a:t>The risk assessment should refer to the current CLEAPSS </a:t>
            </a:r>
            <a:r>
              <a:rPr lang="en-GB" sz="1600" b="1" i="0" dirty="0" err="1">
                <a:solidFill>
                  <a:srgbClr val="000000"/>
                </a:solidFill>
                <a:effectLst/>
                <a:latin typeface="Century Gothic" panose="020B0502020202020204" pitchFamily="34" charset="0"/>
              </a:rPr>
              <a:t>Hazcards</a:t>
            </a:r>
            <a:r>
              <a:rPr lang="en-GB" sz="1600" b="0" i="0" dirty="0">
                <a:solidFill>
                  <a:srgbClr val="000000"/>
                </a:solidFill>
                <a:effectLst/>
                <a:latin typeface="Century Gothic" panose="020B0502020202020204" pitchFamily="34" charset="0"/>
              </a:rPr>
              <a:t> for all chemicals used in the practical for safety and disposal notes. </a:t>
            </a:r>
          </a:p>
          <a:p>
            <a:pPr marL="342900" indent="-342900">
              <a:buFont typeface="Arial" panose="020B0604020202020204" pitchFamily="34" charset="0"/>
              <a:buChar char="•"/>
            </a:pPr>
            <a:r>
              <a:rPr lang="en-GB" sz="1600" b="0" i="0" dirty="0">
                <a:solidFill>
                  <a:srgbClr val="000000"/>
                </a:solidFill>
                <a:effectLst/>
                <a:latin typeface="Century Gothic" panose="020B0502020202020204" pitchFamily="34" charset="0"/>
              </a:rPr>
              <a:t>A list of chemicals used can be found in the Practical Guide</a:t>
            </a:r>
          </a:p>
          <a:p>
            <a:pPr marL="342900" indent="-342900">
              <a:buFont typeface="Arial" panose="020B0604020202020204" pitchFamily="34" charset="0"/>
              <a:buChar char="•"/>
            </a:pPr>
            <a:r>
              <a:rPr lang="en-GB" sz="1600" b="0" i="0" dirty="0">
                <a:solidFill>
                  <a:srgbClr val="000000"/>
                </a:solidFill>
                <a:effectLst/>
                <a:latin typeface="Century Gothic" panose="020B0502020202020204" pitchFamily="34" charset="0"/>
              </a:rPr>
              <a:t>It is good practice for students to wear safety spectacles during all class practicals and demonstrations</a:t>
            </a:r>
          </a:p>
          <a:p>
            <a:endParaRPr lang="en-US" sz="1600" dirty="0">
              <a:latin typeface="Century Gothic" panose="020B0502020202020204" pitchFamily="34" charset="0"/>
            </a:endParaRPr>
          </a:p>
          <a:p>
            <a:r>
              <a:rPr lang="en-US" sz="1600" dirty="0">
                <a:latin typeface="Century Gothic" panose="020B0502020202020204" pitchFamily="34" charset="0"/>
              </a:rPr>
              <a:t>Thank you for reading! </a:t>
            </a:r>
          </a:p>
          <a:p>
            <a:endParaRPr lang="en-US" sz="1600" b="1" dirty="0">
              <a:latin typeface="Century Gothic" panose="020B0502020202020204" pitchFamily="34" charset="0"/>
            </a:endParaRPr>
          </a:p>
          <a:p>
            <a:r>
              <a:rPr lang="en-US" sz="1600" b="1" dirty="0">
                <a:latin typeface="Century Gothic" panose="020B0502020202020204" pitchFamily="34" charset="0"/>
              </a:rPr>
              <a:t>The Science Mastery Team</a:t>
            </a:r>
          </a:p>
        </p:txBody>
      </p:sp>
      <p:pic>
        <p:nvPicPr>
          <p:cNvPr id="5" name="Picture 4">
            <a:extLst>
              <a:ext uri="{FF2B5EF4-FFF2-40B4-BE49-F238E27FC236}">
                <a16:creationId xmlns:a16="http://schemas.microsoft.com/office/drawing/2014/main" id="{3F8266AC-5E7E-51F0-0D97-FFC63321C383}"/>
              </a:ext>
            </a:extLst>
          </p:cNvPr>
          <p:cNvPicPr>
            <a:picLocks noChangeAspect="1"/>
          </p:cNvPicPr>
          <p:nvPr/>
        </p:nvPicPr>
        <p:blipFill>
          <a:blip r:embed="rId4"/>
          <a:stretch>
            <a:fillRect/>
          </a:stretch>
        </p:blipFill>
        <p:spPr>
          <a:xfrm>
            <a:off x="7327894" y="3866231"/>
            <a:ext cx="4029917" cy="2850330"/>
          </a:xfrm>
          <a:prstGeom prst="rect">
            <a:avLst/>
          </a:prstGeom>
          <a:ln>
            <a:solidFill>
              <a:schemeClr val="tx1"/>
            </a:solidFill>
          </a:ln>
        </p:spPr>
      </p:pic>
    </p:spTree>
    <p:extLst>
      <p:ext uri="{BB962C8B-B14F-4D97-AF65-F5344CB8AC3E}">
        <p14:creationId xmlns:p14="http://schemas.microsoft.com/office/powerpoint/2010/main" val="25582441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400632" y="0"/>
            <a:ext cx="10620375" cy="720725"/>
          </a:xfrm>
        </p:spPr>
        <p:txBody>
          <a:bodyPr>
            <a:normAutofit/>
          </a:bodyPr>
          <a:lstStyle/>
          <a:p>
            <a:r>
              <a:rPr lang="en-US" sz="2600" b="1" dirty="0">
                <a:latin typeface="Century Gothic" panose="020B0502020202020204" pitchFamily="34" charset="0"/>
              </a:rPr>
              <a:t>I: identifying concordant results</a:t>
            </a:r>
          </a:p>
        </p:txBody>
      </p:sp>
      <p:sp>
        <p:nvSpPr>
          <p:cNvPr id="8" name="TextBox 7">
            <a:extLst>
              <a:ext uri="{FF2B5EF4-FFF2-40B4-BE49-F238E27FC236}">
                <a16:creationId xmlns:a16="http://schemas.microsoft.com/office/drawing/2014/main" id="{1F764C78-3DE1-44A0-B656-FB67A825BB1A}"/>
              </a:ext>
            </a:extLst>
          </p:cNvPr>
          <p:cNvSpPr txBox="1"/>
          <p:nvPr/>
        </p:nvSpPr>
        <p:spPr>
          <a:xfrm>
            <a:off x="372591" y="594398"/>
            <a:ext cx="8556256" cy="1323439"/>
          </a:xfrm>
          <a:prstGeom prst="rect">
            <a:avLst/>
          </a:prstGeom>
          <a:noFill/>
        </p:spPr>
        <p:txBody>
          <a:bodyPr wrap="square">
            <a:spAutoFit/>
          </a:bodyPr>
          <a:lstStyle/>
          <a:p>
            <a:r>
              <a:rPr lang="en-US" sz="2000" dirty="0">
                <a:latin typeface="Century Gothic" panose="020B0502020202020204" pitchFamily="34" charset="0"/>
              </a:rPr>
              <a:t>A student uses a titration to determine the volume of sulfuric acid needed to neutralise 25 cm</a:t>
            </a:r>
            <a:r>
              <a:rPr lang="en-US" sz="2000" baseline="30000" dirty="0">
                <a:latin typeface="Century Gothic" panose="020B0502020202020204" pitchFamily="34" charset="0"/>
              </a:rPr>
              <a:t>3</a:t>
            </a:r>
            <a:r>
              <a:rPr lang="en-US" sz="2000" dirty="0">
                <a:latin typeface="Century Gothic" panose="020B0502020202020204" pitchFamily="34" charset="0"/>
              </a:rPr>
              <a:t> of sodium hydroxide solution.</a:t>
            </a:r>
          </a:p>
          <a:p>
            <a:endParaRPr lang="en-US" sz="2000" dirty="0">
              <a:latin typeface="Century Gothic" panose="020B0502020202020204" pitchFamily="34" charset="0"/>
            </a:endParaRPr>
          </a:p>
          <a:p>
            <a:r>
              <a:rPr lang="en-US" sz="2000" dirty="0">
                <a:latin typeface="Century Gothic" panose="020B0502020202020204" pitchFamily="34" charset="0"/>
              </a:rPr>
              <a:t>Their results are shown in the table.</a:t>
            </a:r>
          </a:p>
        </p:txBody>
      </p:sp>
      <p:sp>
        <p:nvSpPr>
          <p:cNvPr id="4" name="TextBox 3">
            <a:extLst>
              <a:ext uri="{FF2B5EF4-FFF2-40B4-BE49-F238E27FC236}">
                <a16:creationId xmlns:a16="http://schemas.microsoft.com/office/drawing/2014/main" id="{D07DD3C4-E122-30D7-8BA1-2E00859C39EF}"/>
              </a:ext>
            </a:extLst>
          </p:cNvPr>
          <p:cNvSpPr txBox="1"/>
          <p:nvPr/>
        </p:nvSpPr>
        <p:spPr>
          <a:xfrm>
            <a:off x="378248" y="1931684"/>
            <a:ext cx="10801953" cy="400110"/>
          </a:xfrm>
          <a:prstGeom prst="rect">
            <a:avLst/>
          </a:prstGeom>
          <a:noFill/>
        </p:spPr>
        <p:txBody>
          <a:bodyPr wrap="square">
            <a:spAutoFit/>
          </a:bodyPr>
          <a:lstStyle/>
          <a:p>
            <a:r>
              <a:rPr lang="en-US" sz="2000" i="1" dirty="0">
                <a:latin typeface="Century Gothic" panose="020B0502020202020204" pitchFamily="34" charset="0"/>
              </a:rPr>
              <a:t>Which values from the table are concordant measurements?</a:t>
            </a:r>
          </a:p>
        </p:txBody>
      </p:sp>
      <p:sp>
        <p:nvSpPr>
          <p:cNvPr id="3" name="TextBox 2">
            <a:extLst>
              <a:ext uri="{FF2B5EF4-FFF2-40B4-BE49-F238E27FC236}">
                <a16:creationId xmlns:a16="http://schemas.microsoft.com/office/drawing/2014/main" id="{6095EAB9-3AC7-22F3-DAAA-DD0837E0C823}"/>
              </a:ext>
            </a:extLst>
          </p:cNvPr>
          <p:cNvSpPr txBox="1"/>
          <p:nvPr/>
        </p:nvSpPr>
        <p:spPr>
          <a:xfrm>
            <a:off x="394846" y="2265383"/>
            <a:ext cx="8059606" cy="707886"/>
          </a:xfrm>
          <a:prstGeom prst="rect">
            <a:avLst/>
          </a:prstGeom>
          <a:noFill/>
        </p:spPr>
        <p:txBody>
          <a:bodyPr wrap="square">
            <a:spAutoFit/>
          </a:bodyPr>
          <a:lstStyle/>
          <a:p>
            <a:r>
              <a:rPr lang="en-US" sz="2000" b="1" dirty="0">
                <a:solidFill>
                  <a:schemeClr val="accent1"/>
                </a:solidFill>
                <a:latin typeface="Century Gothic" panose="020B0502020202020204" pitchFamily="34" charset="0"/>
              </a:rPr>
              <a:t>Measurements from titrations 2-5, as they are within 0.2 cm</a:t>
            </a:r>
            <a:r>
              <a:rPr lang="en-US" sz="2000" b="1" baseline="30000" dirty="0">
                <a:solidFill>
                  <a:schemeClr val="accent1"/>
                </a:solidFill>
                <a:latin typeface="Century Gothic" panose="020B0502020202020204" pitchFamily="34" charset="0"/>
              </a:rPr>
              <a:t>3</a:t>
            </a:r>
            <a:r>
              <a:rPr lang="en-US" sz="2000" b="1" dirty="0">
                <a:solidFill>
                  <a:schemeClr val="accent1"/>
                </a:solidFill>
                <a:latin typeface="Century Gothic" panose="020B0502020202020204" pitchFamily="34" charset="0"/>
              </a:rPr>
              <a:t> of each other.</a:t>
            </a:r>
          </a:p>
        </p:txBody>
      </p:sp>
      <p:cxnSp>
        <p:nvCxnSpPr>
          <p:cNvPr id="14" name="Straight Connector 13">
            <a:extLst>
              <a:ext uri="{FF2B5EF4-FFF2-40B4-BE49-F238E27FC236}">
                <a16:creationId xmlns:a16="http://schemas.microsoft.com/office/drawing/2014/main" id="{F959A0BB-2563-466B-27B5-8CA1CB2FAC72}"/>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graphicFrame>
        <p:nvGraphicFramePr>
          <p:cNvPr id="10" name="Table 11">
            <a:extLst>
              <a:ext uri="{FF2B5EF4-FFF2-40B4-BE49-F238E27FC236}">
                <a16:creationId xmlns:a16="http://schemas.microsoft.com/office/drawing/2014/main" id="{F069EB0E-DE38-3922-F80E-A1DA0BD2B2A5}"/>
              </a:ext>
            </a:extLst>
          </p:cNvPr>
          <p:cNvGraphicFramePr>
            <a:graphicFrameLocks noGrp="1"/>
          </p:cNvGraphicFramePr>
          <p:nvPr>
            <p:extLst>
              <p:ext uri="{D42A27DB-BD31-4B8C-83A1-F6EECF244321}">
                <p14:modId xmlns:p14="http://schemas.microsoft.com/office/powerpoint/2010/main" val="4020049053"/>
              </p:ext>
            </p:extLst>
          </p:nvPr>
        </p:nvGraphicFramePr>
        <p:xfrm>
          <a:off x="8834719" y="107202"/>
          <a:ext cx="2554942" cy="3133167"/>
        </p:xfrm>
        <a:graphic>
          <a:graphicData uri="http://schemas.openxmlformats.org/drawingml/2006/table">
            <a:tbl>
              <a:tblPr firstRow="1" bandRow="1">
                <a:tableStyleId>{B1EB6348-2FFE-48DD-B87E-607CE2353A59}</a:tableStyleId>
              </a:tblPr>
              <a:tblGrid>
                <a:gridCol w="1045203">
                  <a:extLst>
                    <a:ext uri="{9D8B030D-6E8A-4147-A177-3AD203B41FA5}">
                      <a16:colId xmlns:a16="http://schemas.microsoft.com/office/drawing/2014/main" val="3237580356"/>
                    </a:ext>
                  </a:extLst>
                </a:gridCol>
                <a:gridCol w="1509739">
                  <a:extLst>
                    <a:ext uri="{9D8B030D-6E8A-4147-A177-3AD203B41FA5}">
                      <a16:colId xmlns:a16="http://schemas.microsoft.com/office/drawing/2014/main" val="215963181"/>
                    </a:ext>
                  </a:extLst>
                </a:gridCol>
              </a:tblGrid>
              <a:tr h="927127">
                <a:tc>
                  <a:txBody>
                    <a:bodyPr/>
                    <a:lstStyle/>
                    <a:p>
                      <a:r>
                        <a:rPr lang="en-GB" dirty="0">
                          <a:solidFill>
                            <a:sysClr val="windowText" lastClr="000000"/>
                          </a:solidFill>
                          <a:latin typeface="Century Gothic" panose="020B0502020202020204" pitchFamily="34" charset="0"/>
                        </a:rPr>
                        <a:t>Titration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r>
                        <a:rPr lang="en-GB" dirty="0">
                          <a:solidFill>
                            <a:sysClr val="windowText" lastClr="000000"/>
                          </a:solidFill>
                          <a:latin typeface="Century Gothic" panose="020B0502020202020204" pitchFamily="34" charset="0"/>
                        </a:rPr>
                        <a:t>Volume of acid used (cm</a:t>
                      </a:r>
                      <a:r>
                        <a:rPr lang="en-GB" baseline="30000" dirty="0">
                          <a:solidFill>
                            <a:sysClr val="windowText" lastClr="000000"/>
                          </a:solidFill>
                          <a:latin typeface="Century Gothic" panose="020B0502020202020204" pitchFamily="34" charset="0"/>
                        </a:rPr>
                        <a:t>3</a:t>
                      </a:r>
                      <a:r>
                        <a:rPr lang="en-GB" dirty="0">
                          <a:solidFill>
                            <a:sysClr val="windowText" lastClr="000000"/>
                          </a:solidFill>
                          <a:latin typeface="Century Gothic" panose="020B0502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1998627209"/>
                  </a:ext>
                </a:extLst>
              </a:tr>
              <a:tr h="441208">
                <a:tc>
                  <a:txBody>
                    <a:bodyPr/>
                    <a:lstStyle/>
                    <a:p>
                      <a:r>
                        <a:rPr lang="en-GB" dirty="0">
                          <a:solidFill>
                            <a:sysClr val="windowText" lastClr="000000"/>
                          </a:solidFill>
                          <a:latin typeface="Century Gothic" panose="020B0502020202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ysClr val="windowText" lastClr="000000"/>
                          </a:solidFill>
                          <a:latin typeface="Century Gothic" panose="020B0502020202020204" pitchFamily="34" charset="0"/>
                        </a:rPr>
                        <a:t>34.5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69362147"/>
                  </a:ext>
                </a:extLst>
              </a:tr>
              <a:tr h="441208">
                <a:tc>
                  <a:txBody>
                    <a:bodyPr/>
                    <a:lstStyle/>
                    <a:p>
                      <a:r>
                        <a:rPr lang="en-GB" dirty="0">
                          <a:solidFill>
                            <a:sysClr val="windowText" lastClr="000000"/>
                          </a:solidFill>
                          <a:latin typeface="Century Gothic" panose="020B050202020202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ysClr val="windowText" lastClr="000000"/>
                          </a:solidFill>
                          <a:latin typeface="Century Gothic" panose="020B0502020202020204" pitchFamily="34" charset="0"/>
                        </a:rPr>
                        <a:t>31.2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87560315"/>
                  </a:ext>
                </a:extLst>
              </a:tr>
              <a:tr h="441208">
                <a:tc>
                  <a:txBody>
                    <a:bodyPr/>
                    <a:lstStyle/>
                    <a:p>
                      <a:r>
                        <a:rPr lang="en-GB" dirty="0">
                          <a:solidFill>
                            <a:sysClr val="windowText" lastClr="000000"/>
                          </a:solidFill>
                          <a:latin typeface="Century Gothic" panose="020B0502020202020204" pitchFamily="34"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ysClr val="windowText" lastClr="000000"/>
                          </a:solidFill>
                          <a:latin typeface="Century Gothic" panose="020B0502020202020204" pitchFamily="34" charset="0"/>
                        </a:rPr>
                        <a:t>31.1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60229061"/>
                  </a:ext>
                </a:extLst>
              </a:tr>
              <a:tr h="441208">
                <a:tc>
                  <a:txBody>
                    <a:bodyPr/>
                    <a:lstStyle/>
                    <a:p>
                      <a:r>
                        <a:rPr lang="en-GB" dirty="0">
                          <a:solidFill>
                            <a:sysClr val="windowText" lastClr="000000"/>
                          </a:solidFill>
                          <a:latin typeface="Century Gothic" panose="020B0502020202020204" pitchFamily="34"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ysClr val="windowText" lastClr="000000"/>
                          </a:solidFill>
                          <a:latin typeface="Century Gothic" panose="020B0502020202020204" pitchFamily="34" charset="0"/>
                        </a:rPr>
                        <a:t>31.3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7244745"/>
                  </a:ext>
                </a:extLst>
              </a:tr>
              <a:tr h="441208">
                <a:tc>
                  <a:txBody>
                    <a:bodyPr/>
                    <a:lstStyle/>
                    <a:p>
                      <a:r>
                        <a:rPr lang="en-GB" dirty="0">
                          <a:solidFill>
                            <a:sysClr val="windowText" lastClr="000000"/>
                          </a:solidFill>
                          <a:latin typeface="Century Gothic" panose="020B0502020202020204" pitchFamily="34"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ysClr val="windowText" lastClr="000000"/>
                          </a:solidFill>
                          <a:latin typeface="Century Gothic" panose="020B0502020202020204" pitchFamily="34" charset="0"/>
                        </a:rPr>
                        <a:t>31.2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65547306"/>
                  </a:ext>
                </a:extLst>
              </a:tr>
            </a:tbl>
          </a:graphicData>
        </a:graphic>
      </p:graphicFrame>
      <p:sp>
        <p:nvSpPr>
          <p:cNvPr id="12" name="TextBox 11">
            <a:extLst>
              <a:ext uri="{FF2B5EF4-FFF2-40B4-BE49-F238E27FC236}">
                <a16:creationId xmlns:a16="http://schemas.microsoft.com/office/drawing/2014/main" id="{D8EC63D9-B82B-2D94-3699-0A75A1F69DAF}"/>
              </a:ext>
            </a:extLst>
          </p:cNvPr>
          <p:cNvSpPr txBox="1"/>
          <p:nvPr/>
        </p:nvSpPr>
        <p:spPr>
          <a:xfrm>
            <a:off x="397720" y="4575319"/>
            <a:ext cx="10801953" cy="400110"/>
          </a:xfrm>
          <a:prstGeom prst="rect">
            <a:avLst/>
          </a:prstGeom>
          <a:noFill/>
        </p:spPr>
        <p:txBody>
          <a:bodyPr wrap="square">
            <a:spAutoFit/>
          </a:bodyPr>
          <a:lstStyle/>
          <a:p>
            <a:r>
              <a:rPr lang="en-US" sz="2000" i="1" dirty="0">
                <a:latin typeface="Century Gothic" panose="020B0502020202020204" pitchFamily="34" charset="0"/>
              </a:rPr>
              <a:t>What is the mean volume of acid used?</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1B2BF7CA-1B94-4668-13B8-88B11094D197}"/>
                  </a:ext>
                </a:extLst>
              </p:cNvPr>
              <p:cNvSpPr txBox="1"/>
              <p:nvPr/>
            </p:nvSpPr>
            <p:spPr>
              <a:xfrm>
                <a:off x="459288" y="5027396"/>
                <a:ext cx="5971491" cy="1584729"/>
              </a:xfrm>
              <a:prstGeom prst="rect">
                <a:avLst/>
              </a:prstGeom>
              <a:noFill/>
            </p:spPr>
            <p:txBody>
              <a:bodyPr wrap="square">
                <a:spAutoFit/>
              </a:bodyPr>
              <a:lstStyle/>
              <a:p>
                <a:r>
                  <a:rPr lang="en-GB" sz="2000" b="1" dirty="0">
                    <a:solidFill>
                      <a:schemeClr val="accent1"/>
                    </a:solidFill>
                    <a:latin typeface="Century Gothic" panose="020B0502020202020204" pitchFamily="34" charset="0"/>
                  </a:rPr>
                  <a:t>Only the concordant results should be used, so:</a:t>
                </a:r>
              </a:p>
              <a:p>
                <a:pPr/>
                <a14:m>
                  <m:oMathPara xmlns:m="http://schemas.openxmlformats.org/officeDocument/2006/math">
                    <m:oMathParaPr>
                      <m:jc m:val="left"/>
                    </m:oMathParaPr>
                    <m:oMath xmlns:m="http://schemas.openxmlformats.org/officeDocument/2006/math">
                      <m:r>
                        <a:rPr lang="en-US" sz="2000" b="1" i="0" dirty="0" smtClean="0">
                          <a:solidFill>
                            <a:schemeClr val="accent1"/>
                          </a:solidFill>
                          <a:latin typeface="Cambria Math" panose="02040503050406030204" pitchFamily="18" charset="0"/>
                        </a:rPr>
                        <m:t>𝐌𝐞𝐚𝐧</m:t>
                      </m:r>
                      <m:r>
                        <a:rPr lang="en-US" sz="2000" b="1" i="0" dirty="0" smtClean="0">
                          <a:solidFill>
                            <a:schemeClr val="accent1"/>
                          </a:solidFill>
                          <a:latin typeface="Cambria Math" panose="02040503050406030204" pitchFamily="18" charset="0"/>
                        </a:rPr>
                        <m:t> = </m:t>
                      </m:r>
                      <m:f>
                        <m:fPr>
                          <m:ctrlPr>
                            <a:rPr lang="en-US" sz="2000" b="1" i="1" dirty="0" smtClean="0">
                              <a:solidFill>
                                <a:schemeClr val="accent1"/>
                              </a:solidFill>
                              <a:latin typeface="Cambria Math" panose="02040503050406030204" pitchFamily="18" charset="0"/>
                            </a:rPr>
                          </m:ctrlPr>
                        </m:fPr>
                        <m:num>
                          <m:r>
                            <a:rPr lang="en-GB" sz="2000" b="1" i="0" dirty="0" smtClean="0">
                              <a:solidFill>
                                <a:schemeClr val="accent1"/>
                              </a:solidFill>
                              <a:latin typeface="Cambria Math" panose="02040503050406030204" pitchFamily="18" charset="0"/>
                            </a:rPr>
                            <m:t>𝟑𝟏</m:t>
                          </m:r>
                          <m:r>
                            <a:rPr lang="en-GB" sz="2000" b="1" i="0" dirty="0" smtClean="0">
                              <a:solidFill>
                                <a:schemeClr val="accent1"/>
                              </a:solidFill>
                              <a:latin typeface="Cambria Math" panose="02040503050406030204" pitchFamily="18" charset="0"/>
                            </a:rPr>
                            <m:t>.</m:t>
                          </m:r>
                          <m:r>
                            <a:rPr lang="en-GB" sz="2000" b="1" i="0" dirty="0" smtClean="0">
                              <a:solidFill>
                                <a:schemeClr val="accent1"/>
                              </a:solidFill>
                              <a:latin typeface="Cambria Math" panose="02040503050406030204" pitchFamily="18" charset="0"/>
                            </a:rPr>
                            <m:t>𝟐</m:t>
                          </m:r>
                          <m:r>
                            <a:rPr lang="en-GB" sz="2000" b="1" i="0" dirty="0" smtClean="0">
                              <a:solidFill>
                                <a:schemeClr val="accent1"/>
                              </a:solidFill>
                              <a:latin typeface="Cambria Math" panose="02040503050406030204" pitchFamily="18" charset="0"/>
                            </a:rPr>
                            <m:t>+</m:t>
                          </m:r>
                          <m:r>
                            <a:rPr lang="en-GB" sz="2000" b="1" i="0" dirty="0" smtClean="0">
                              <a:solidFill>
                                <a:schemeClr val="accent1"/>
                              </a:solidFill>
                              <a:latin typeface="Cambria Math" panose="02040503050406030204" pitchFamily="18" charset="0"/>
                            </a:rPr>
                            <m:t>𝟑𝟏</m:t>
                          </m:r>
                          <m:r>
                            <a:rPr lang="en-GB" sz="2000" b="1" i="0" dirty="0" smtClean="0">
                              <a:solidFill>
                                <a:schemeClr val="accent1"/>
                              </a:solidFill>
                              <a:latin typeface="Cambria Math" panose="02040503050406030204" pitchFamily="18" charset="0"/>
                            </a:rPr>
                            <m:t>.</m:t>
                          </m:r>
                          <m:r>
                            <a:rPr lang="en-GB" sz="2000" b="1" i="0" dirty="0" smtClean="0">
                              <a:solidFill>
                                <a:schemeClr val="accent1"/>
                              </a:solidFill>
                              <a:latin typeface="Cambria Math" panose="02040503050406030204" pitchFamily="18" charset="0"/>
                            </a:rPr>
                            <m:t>𝟏</m:t>
                          </m:r>
                          <m:r>
                            <a:rPr lang="en-GB" sz="2000" b="1" i="0" dirty="0" smtClean="0">
                              <a:solidFill>
                                <a:schemeClr val="accent1"/>
                              </a:solidFill>
                              <a:latin typeface="Cambria Math" panose="02040503050406030204" pitchFamily="18" charset="0"/>
                            </a:rPr>
                            <m:t>+</m:t>
                          </m:r>
                          <m:r>
                            <a:rPr lang="en-GB" sz="2000" b="1" i="0" dirty="0" smtClean="0">
                              <a:solidFill>
                                <a:schemeClr val="accent1"/>
                              </a:solidFill>
                              <a:latin typeface="Cambria Math" panose="02040503050406030204" pitchFamily="18" charset="0"/>
                            </a:rPr>
                            <m:t>𝟑𝟏</m:t>
                          </m:r>
                          <m:r>
                            <a:rPr lang="en-GB" sz="2000" b="1" i="0" dirty="0" smtClean="0">
                              <a:solidFill>
                                <a:schemeClr val="accent1"/>
                              </a:solidFill>
                              <a:latin typeface="Cambria Math" panose="02040503050406030204" pitchFamily="18" charset="0"/>
                            </a:rPr>
                            <m:t>.</m:t>
                          </m:r>
                          <m:r>
                            <a:rPr lang="en-GB" sz="2000" b="1" i="0" dirty="0" smtClean="0">
                              <a:solidFill>
                                <a:schemeClr val="accent1"/>
                              </a:solidFill>
                              <a:latin typeface="Cambria Math" panose="02040503050406030204" pitchFamily="18" charset="0"/>
                            </a:rPr>
                            <m:t>𝟑</m:t>
                          </m:r>
                          <m:r>
                            <a:rPr lang="en-GB" sz="2000" b="1" i="0" dirty="0" smtClean="0">
                              <a:solidFill>
                                <a:schemeClr val="accent1"/>
                              </a:solidFill>
                              <a:latin typeface="Cambria Math" panose="02040503050406030204" pitchFamily="18" charset="0"/>
                            </a:rPr>
                            <m:t>+</m:t>
                          </m:r>
                          <m:r>
                            <a:rPr lang="en-GB" sz="2000" b="1" i="0" dirty="0" smtClean="0">
                              <a:solidFill>
                                <a:schemeClr val="accent1"/>
                              </a:solidFill>
                              <a:latin typeface="Cambria Math" panose="02040503050406030204" pitchFamily="18" charset="0"/>
                            </a:rPr>
                            <m:t>𝟑𝟏</m:t>
                          </m:r>
                          <m:r>
                            <a:rPr lang="en-GB" sz="2000" b="1" i="0" dirty="0" smtClean="0">
                              <a:solidFill>
                                <a:schemeClr val="accent1"/>
                              </a:solidFill>
                              <a:latin typeface="Cambria Math" panose="02040503050406030204" pitchFamily="18" charset="0"/>
                            </a:rPr>
                            <m:t>.</m:t>
                          </m:r>
                          <m:r>
                            <a:rPr lang="en-GB" sz="2000" b="1" i="0" dirty="0" smtClean="0">
                              <a:solidFill>
                                <a:schemeClr val="accent1"/>
                              </a:solidFill>
                              <a:latin typeface="Cambria Math" panose="02040503050406030204" pitchFamily="18" charset="0"/>
                            </a:rPr>
                            <m:t>𝟐</m:t>
                          </m:r>
                        </m:num>
                        <m:den>
                          <m:r>
                            <a:rPr lang="en-GB" sz="2000" b="1" i="0" dirty="0" smtClean="0">
                              <a:solidFill>
                                <a:schemeClr val="accent1"/>
                              </a:solidFill>
                              <a:latin typeface="Cambria Math" panose="02040503050406030204" pitchFamily="18" charset="0"/>
                            </a:rPr>
                            <m:t>𝟒</m:t>
                          </m:r>
                        </m:den>
                      </m:f>
                    </m:oMath>
                  </m:oMathPara>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US" sz="2000" b="1" i="0" dirty="0">
                          <a:solidFill>
                            <a:schemeClr val="accent1"/>
                          </a:solidFill>
                          <a:latin typeface="Cambria Math" panose="02040503050406030204" pitchFamily="18" charset="0"/>
                        </a:rPr>
                        <m:t>𝐌𝐞𝐚𝐧</m:t>
                      </m:r>
                      <m:r>
                        <a:rPr lang="en-US" sz="2000" b="1" i="0" dirty="0">
                          <a:solidFill>
                            <a:schemeClr val="accent1"/>
                          </a:solidFill>
                          <a:latin typeface="Cambria Math" panose="02040503050406030204" pitchFamily="18" charset="0"/>
                        </a:rPr>
                        <m:t> =</m:t>
                      </m:r>
                      <m:r>
                        <a:rPr lang="en-GB" sz="2000" b="1" i="0" dirty="0" smtClean="0">
                          <a:solidFill>
                            <a:schemeClr val="accent1"/>
                          </a:solidFill>
                          <a:latin typeface="Cambria Math" panose="02040503050406030204" pitchFamily="18" charset="0"/>
                        </a:rPr>
                        <m:t>𝟑𝟏</m:t>
                      </m:r>
                      <m:r>
                        <a:rPr lang="en-GB" sz="2000" b="1" i="0" dirty="0" smtClean="0">
                          <a:solidFill>
                            <a:schemeClr val="accent1"/>
                          </a:solidFill>
                          <a:latin typeface="Cambria Math" panose="02040503050406030204" pitchFamily="18" charset="0"/>
                        </a:rPr>
                        <m:t>.</m:t>
                      </m:r>
                      <m:r>
                        <a:rPr lang="en-GB" sz="2000" b="1" i="0" dirty="0" smtClean="0">
                          <a:solidFill>
                            <a:schemeClr val="accent1"/>
                          </a:solidFill>
                          <a:latin typeface="Cambria Math" panose="02040503050406030204" pitchFamily="18" charset="0"/>
                        </a:rPr>
                        <m:t>𝟐</m:t>
                      </m:r>
                      <m:r>
                        <a:rPr lang="en-GB" sz="2000" b="1" i="0" dirty="0" smtClean="0">
                          <a:solidFill>
                            <a:schemeClr val="accent1"/>
                          </a:solidFill>
                          <a:latin typeface="Cambria Math" panose="02040503050406030204" pitchFamily="18" charset="0"/>
                        </a:rPr>
                        <m:t> </m:t>
                      </m:r>
                      <m:r>
                        <a:rPr lang="en-GB" sz="2000" b="1" i="0" dirty="0" smtClean="0">
                          <a:solidFill>
                            <a:schemeClr val="accent1"/>
                          </a:solidFill>
                          <a:latin typeface="Cambria Math" panose="02040503050406030204" pitchFamily="18" charset="0"/>
                        </a:rPr>
                        <m:t>𝐜𝐦𝟑</m:t>
                      </m:r>
                    </m:oMath>
                  </m:oMathPara>
                </a14:m>
                <a:endParaRPr lang="en-US" sz="2000" b="1" baseline="30000" dirty="0">
                  <a:solidFill>
                    <a:schemeClr val="accent1"/>
                  </a:solidFill>
                  <a:latin typeface="Century Gothic" panose="020B0502020202020204" pitchFamily="34" charset="0"/>
                </a:endParaRPr>
              </a:p>
            </p:txBody>
          </p:sp>
        </mc:Choice>
        <mc:Fallback>
          <p:sp>
            <p:nvSpPr>
              <p:cNvPr id="13" name="TextBox 12">
                <a:extLst>
                  <a:ext uri="{FF2B5EF4-FFF2-40B4-BE49-F238E27FC236}">
                    <a16:creationId xmlns:a16="http://schemas.microsoft.com/office/drawing/2014/main" id="{1B2BF7CA-1B94-4668-13B8-88B11094D197}"/>
                  </a:ext>
                </a:extLst>
              </p:cNvPr>
              <p:cNvSpPr txBox="1">
                <a:spLocks noRot="1" noChangeAspect="1" noMove="1" noResize="1" noEditPoints="1" noAdjustHandles="1" noChangeArrowheads="1" noChangeShapeType="1" noTextEdit="1"/>
              </p:cNvSpPr>
              <p:nvPr/>
            </p:nvSpPr>
            <p:spPr>
              <a:xfrm>
                <a:off x="459288" y="5027396"/>
                <a:ext cx="5971491" cy="1584729"/>
              </a:xfrm>
              <a:prstGeom prst="rect">
                <a:avLst/>
              </a:prstGeom>
              <a:blipFill>
                <a:blip r:embed="rId3"/>
                <a:stretch>
                  <a:fillRect l="-1062" t="-2400" b="-4800"/>
                </a:stretch>
              </a:blipFill>
            </p:spPr>
            <p:txBody>
              <a:bodyPr/>
              <a:lstStyle/>
              <a:p>
                <a:r>
                  <a:rPr lang="en-GB">
                    <a:noFill/>
                  </a:rPr>
                  <a:t> </a:t>
                </a:r>
              </a:p>
            </p:txBody>
          </p:sp>
        </mc:Fallback>
      </mc:AlternateContent>
      <p:sp>
        <p:nvSpPr>
          <p:cNvPr id="27" name="TextBox 26">
            <a:extLst>
              <a:ext uri="{FF2B5EF4-FFF2-40B4-BE49-F238E27FC236}">
                <a16:creationId xmlns:a16="http://schemas.microsoft.com/office/drawing/2014/main" id="{A337ADDF-21ED-D7A1-031D-4324FADBEF40}"/>
              </a:ext>
            </a:extLst>
          </p:cNvPr>
          <p:cNvSpPr txBox="1"/>
          <p:nvPr/>
        </p:nvSpPr>
        <p:spPr>
          <a:xfrm>
            <a:off x="395737" y="2953513"/>
            <a:ext cx="8358520" cy="707886"/>
          </a:xfrm>
          <a:prstGeom prst="rect">
            <a:avLst/>
          </a:prstGeom>
          <a:noFill/>
        </p:spPr>
        <p:txBody>
          <a:bodyPr wrap="square">
            <a:spAutoFit/>
          </a:bodyPr>
          <a:lstStyle/>
          <a:p>
            <a:r>
              <a:rPr lang="en-US" sz="2000" i="1" dirty="0">
                <a:latin typeface="Century Gothic" panose="020B0502020202020204" pitchFamily="34" charset="0"/>
              </a:rPr>
              <a:t>Which might the measurement from titration 1 be different from the others?</a:t>
            </a:r>
          </a:p>
        </p:txBody>
      </p:sp>
      <p:sp>
        <p:nvSpPr>
          <p:cNvPr id="28" name="TextBox 27">
            <a:extLst>
              <a:ext uri="{FF2B5EF4-FFF2-40B4-BE49-F238E27FC236}">
                <a16:creationId xmlns:a16="http://schemas.microsoft.com/office/drawing/2014/main" id="{B3EA60A6-6853-0E26-1058-BAB8A77031AF}"/>
              </a:ext>
            </a:extLst>
          </p:cNvPr>
          <p:cNvSpPr txBox="1"/>
          <p:nvPr/>
        </p:nvSpPr>
        <p:spPr>
          <a:xfrm>
            <a:off x="412333" y="3602005"/>
            <a:ext cx="10800309" cy="1015663"/>
          </a:xfrm>
          <a:prstGeom prst="rect">
            <a:avLst/>
          </a:prstGeom>
          <a:noFill/>
        </p:spPr>
        <p:txBody>
          <a:bodyPr wrap="square">
            <a:spAutoFit/>
          </a:bodyPr>
          <a:lstStyle/>
          <a:p>
            <a:r>
              <a:rPr lang="en-US" sz="2000" b="1" dirty="0">
                <a:solidFill>
                  <a:schemeClr val="accent1"/>
                </a:solidFill>
                <a:latin typeface="Century Gothic" panose="020B0502020202020204" pitchFamily="34" charset="0"/>
              </a:rPr>
              <a:t>The first titre is often a rough measurement, after which the investigator has a better idea of when to expect the end-point. This means they will know when to start adding acid drop by drop. </a:t>
            </a:r>
          </a:p>
        </p:txBody>
      </p:sp>
    </p:spTree>
    <p:extLst>
      <p:ext uri="{BB962C8B-B14F-4D97-AF65-F5344CB8AC3E}">
        <p14:creationId xmlns:p14="http://schemas.microsoft.com/office/powerpoint/2010/main" val="302840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12" grpId="0"/>
      <p:bldP spid="13" grpId="0"/>
      <p:bldP spid="27" grpId="0"/>
      <p:bldP spid="28"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400632" y="0"/>
            <a:ext cx="10620375" cy="720725"/>
          </a:xfrm>
        </p:spPr>
        <p:txBody>
          <a:bodyPr>
            <a:normAutofit/>
          </a:bodyPr>
          <a:lstStyle/>
          <a:p>
            <a:r>
              <a:rPr lang="en-US" sz="2600" b="1" dirty="0">
                <a:latin typeface="Century Gothic" panose="020B0502020202020204" pitchFamily="34" charset="0"/>
              </a:rPr>
              <a:t>We: measuring volume and uncertainty</a:t>
            </a:r>
          </a:p>
        </p:txBody>
      </p:sp>
      <p:sp>
        <p:nvSpPr>
          <p:cNvPr id="8" name="TextBox 7">
            <a:extLst>
              <a:ext uri="{FF2B5EF4-FFF2-40B4-BE49-F238E27FC236}">
                <a16:creationId xmlns:a16="http://schemas.microsoft.com/office/drawing/2014/main" id="{1F764C78-3DE1-44A0-B656-FB67A825BB1A}"/>
              </a:ext>
            </a:extLst>
          </p:cNvPr>
          <p:cNvSpPr txBox="1"/>
          <p:nvPr/>
        </p:nvSpPr>
        <p:spPr>
          <a:xfrm>
            <a:off x="372590" y="594398"/>
            <a:ext cx="10734681" cy="400110"/>
          </a:xfrm>
          <a:prstGeom prst="rect">
            <a:avLst/>
          </a:prstGeom>
          <a:noFill/>
        </p:spPr>
        <p:txBody>
          <a:bodyPr wrap="square">
            <a:spAutoFit/>
          </a:bodyPr>
          <a:lstStyle/>
          <a:p>
            <a:r>
              <a:rPr lang="en-US" sz="2000" dirty="0">
                <a:latin typeface="Century Gothic" panose="020B0502020202020204" pitchFamily="34" charset="0"/>
              </a:rPr>
              <a:t>Different instruments can be used to measure volumes of liquids. </a:t>
            </a:r>
            <a:endParaRPr lang="en-US" sz="2000" b="1" dirty="0">
              <a:latin typeface="Century Gothic" panose="020B0502020202020204" pitchFamily="34" charset="0"/>
            </a:endParaRPr>
          </a:p>
        </p:txBody>
      </p:sp>
      <p:cxnSp>
        <p:nvCxnSpPr>
          <p:cNvPr id="14" name="Straight Connector 13">
            <a:extLst>
              <a:ext uri="{FF2B5EF4-FFF2-40B4-BE49-F238E27FC236}">
                <a16:creationId xmlns:a16="http://schemas.microsoft.com/office/drawing/2014/main" id="{F959A0BB-2563-466B-27B5-8CA1CB2FAC72}"/>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756DD5C-E7C0-9492-C844-E70DF0DDD0CB}"/>
              </a:ext>
            </a:extLst>
          </p:cNvPr>
          <p:cNvSpPr txBox="1"/>
          <p:nvPr/>
        </p:nvSpPr>
        <p:spPr>
          <a:xfrm>
            <a:off x="379644" y="1015814"/>
            <a:ext cx="8854297" cy="400110"/>
          </a:xfrm>
          <a:prstGeom prst="rect">
            <a:avLst/>
          </a:prstGeom>
          <a:noFill/>
        </p:spPr>
        <p:txBody>
          <a:bodyPr wrap="square">
            <a:spAutoFit/>
          </a:bodyPr>
          <a:lstStyle/>
          <a:p>
            <a:r>
              <a:rPr lang="en-US" sz="2000" i="1" dirty="0">
                <a:latin typeface="Century Gothic" panose="020B0502020202020204" pitchFamily="34" charset="0"/>
              </a:rPr>
              <a:t>What instruments could be used to measure the volume of a liquid?</a:t>
            </a:r>
          </a:p>
        </p:txBody>
      </p:sp>
      <p:sp>
        <p:nvSpPr>
          <p:cNvPr id="16" name="TextBox 15">
            <a:extLst>
              <a:ext uri="{FF2B5EF4-FFF2-40B4-BE49-F238E27FC236}">
                <a16:creationId xmlns:a16="http://schemas.microsoft.com/office/drawing/2014/main" id="{0C68BA67-61AA-D986-53AA-C37201F68ACE}"/>
              </a:ext>
            </a:extLst>
          </p:cNvPr>
          <p:cNvSpPr txBox="1"/>
          <p:nvPr/>
        </p:nvSpPr>
        <p:spPr>
          <a:xfrm>
            <a:off x="378165" y="1485529"/>
            <a:ext cx="8810805" cy="400110"/>
          </a:xfrm>
          <a:prstGeom prst="rect">
            <a:avLst/>
          </a:prstGeom>
          <a:noFill/>
        </p:spPr>
        <p:txBody>
          <a:bodyPr wrap="square">
            <a:spAutoFit/>
          </a:bodyPr>
          <a:lstStyle/>
          <a:p>
            <a:r>
              <a:rPr lang="en-US" sz="2000" b="1" dirty="0">
                <a:solidFill>
                  <a:schemeClr val="accent1"/>
                </a:solidFill>
                <a:latin typeface="Century Gothic" panose="020B0502020202020204" pitchFamily="34" charset="0"/>
              </a:rPr>
              <a:t>Beaker, measuring/graduated cylinder, pipette, conical flask, burette</a:t>
            </a:r>
          </a:p>
        </p:txBody>
      </p:sp>
      <p:pic>
        <p:nvPicPr>
          <p:cNvPr id="5" name="Picture 4" descr="Shape&#10;&#10;Description automatically generated with low confidence">
            <a:extLst>
              <a:ext uri="{FF2B5EF4-FFF2-40B4-BE49-F238E27FC236}">
                <a16:creationId xmlns:a16="http://schemas.microsoft.com/office/drawing/2014/main" id="{B1E01258-7B43-61AD-DF4F-5EBA58872C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4026" y="4914011"/>
            <a:ext cx="1943989" cy="1943989"/>
          </a:xfrm>
          <a:prstGeom prst="rect">
            <a:avLst/>
          </a:prstGeom>
        </p:spPr>
      </p:pic>
      <p:pic>
        <p:nvPicPr>
          <p:cNvPr id="6" name="Picture 5" descr="Shape&#10;&#10;Description automatically generated with low confidence">
            <a:extLst>
              <a:ext uri="{FF2B5EF4-FFF2-40B4-BE49-F238E27FC236}">
                <a16:creationId xmlns:a16="http://schemas.microsoft.com/office/drawing/2014/main" id="{E400679B-3D06-BF8C-D6D7-C2BE669C07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20159" y="4875177"/>
            <a:ext cx="1982823" cy="1982823"/>
          </a:xfrm>
          <a:prstGeom prst="rect">
            <a:avLst/>
          </a:prstGeom>
        </p:spPr>
      </p:pic>
      <p:pic>
        <p:nvPicPr>
          <p:cNvPr id="7" name="Picture 6" descr="Shape&#10;&#10;Description automatically generated with low confidence">
            <a:extLst>
              <a:ext uri="{FF2B5EF4-FFF2-40B4-BE49-F238E27FC236}">
                <a16:creationId xmlns:a16="http://schemas.microsoft.com/office/drawing/2014/main" id="{F733704F-ACDA-0D9B-CF0C-B3053CB15C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2630" y="4990872"/>
            <a:ext cx="1889873" cy="1889873"/>
          </a:xfrm>
          <a:prstGeom prst="rect">
            <a:avLst/>
          </a:prstGeom>
        </p:spPr>
      </p:pic>
      <p:pic>
        <p:nvPicPr>
          <p:cNvPr id="9" name="Picture 8" descr="A white knife on a black background&#10;&#10;Description automatically generated with medium confidence">
            <a:extLst>
              <a:ext uri="{FF2B5EF4-FFF2-40B4-BE49-F238E27FC236}">
                <a16:creationId xmlns:a16="http://schemas.microsoft.com/office/drawing/2014/main" id="{A0DB8282-F056-2BAD-2576-DA397D2A46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7077" y="4747437"/>
            <a:ext cx="2230486" cy="2230486"/>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8724756A-1BCB-93FF-1AC0-492D2FA54F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67112" y="5070009"/>
            <a:ext cx="1787991" cy="1787991"/>
          </a:xfrm>
          <a:prstGeom prst="rect">
            <a:avLst/>
          </a:prstGeom>
        </p:spPr>
      </p:pic>
      <p:sp>
        <p:nvSpPr>
          <p:cNvPr id="19" name="TextBox 18">
            <a:extLst>
              <a:ext uri="{FF2B5EF4-FFF2-40B4-BE49-F238E27FC236}">
                <a16:creationId xmlns:a16="http://schemas.microsoft.com/office/drawing/2014/main" id="{D68E9D7C-119D-2280-D7C0-0F7675E049B4}"/>
              </a:ext>
            </a:extLst>
          </p:cNvPr>
          <p:cNvSpPr txBox="1"/>
          <p:nvPr/>
        </p:nvSpPr>
        <p:spPr>
          <a:xfrm>
            <a:off x="397132" y="1917723"/>
            <a:ext cx="11040363" cy="400110"/>
          </a:xfrm>
          <a:prstGeom prst="rect">
            <a:avLst/>
          </a:prstGeom>
          <a:noFill/>
        </p:spPr>
        <p:txBody>
          <a:bodyPr wrap="square">
            <a:spAutoFit/>
          </a:bodyPr>
          <a:lstStyle/>
          <a:p>
            <a:r>
              <a:rPr lang="en-US" sz="2000" i="1" dirty="0">
                <a:latin typeface="Century Gothic" panose="020B0502020202020204" pitchFamily="34" charset="0"/>
              </a:rPr>
              <a:t>What instruments would allow the most precise measurements to be taken? Why?</a:t>
            </a:r>
          </a:p>
        </p:txBody>
      </p:sp>
      <p:sp>
        <p:nvSpPr>
          <p:cNvPr id="21" name="TextBox 20">
            <a:extLst>
              <a:ext uri="{FF2B5EF4-FFF2-40B4-BE49-F238E27FC236}">
                <a16:creationId xmlns:a16="http://schemas.microsoft.com/office/drawing/2014/main" id="{E01A28F6-7F27-0B70-0F43-E59A34341471}"/>
              </a:ext>
            </a:extLst>
          </p:cNvPr>
          <p:cNvSpPr txBox="1"/>
          <p:nvPr/>
        </p:nvSpPr>
        <p:spPr>
          <a:xfrm>
            <a:off x="410643" y="2312487"/>
            <a:ext cx="6844595" cy="400110"/>
          </a:xfrm>
          <a:prstGeom prst="rect">
            <a:avLst/>
          </a:prstGeom>
          <a:noFill/>
        </p:spPr>
        <p:txBody>
          <a:bodyPr wrap="square">
            <a:spAutoFit/>
          </a:bodyPr>
          <a:lstStyle/>
          <a:p>
            <a:r>
              <a:rPr lang="en-US" sz="2000" b="1" dirty="0">
                <a:solidFill>
                  <a:schemeClr val="accent1"/>
                </a:solidFill>
                <a:latin typeface="Century Gothic" panose="020B0502020202020204" pitchFamily="34" charset="0"/>
              </a:rPr>
              <a:t>A pipette. It has the highest resolution.</a:t>
            </a:r>
          </a:p>
        </p:txBody>
      </p:sp>
      <p:sp>
        <p:nvSpPr>
          <p:cNvPr id="27" name="TextBox 26">
            <a:extLst>
              <a:ext uri="{FF2B5EF4-FFF2-40B4-BE49-F238E27FC236}">
                <a16:creationId xmlns:a16="http://schemas.microsoft.com/office/drawing/2014/main" id="{03E7CC85-36BA-D824-80CD-BE4D82D793D6}"/>
              </a:ext>
            </a:extLst>
          </p:cNvPr>
          <p:cNvSpPr txBox="1"/>
          <p:nvPr/>
        </p:nvSpPr>
        <p:spPr>
          <a:xfrm>
            <a:off x="414620" y="2639750"/>
            <a:ext cx="11040363" cy="707886"/>
          </a:xfrm>
          <a:prstGeom prst="rect">
            <a:avLst/>
          </a:prstGeom>
          <a:noFill/>
        </p:spPr>
        <p:txBody>
          <a:bodyPr wrap="square">
            <a:spAutoFit/>
          </a:bodyPr>
          <a:lstStyle/>
          <a:p>
            <a:r>
              <a:rPr lang="en-US" sz="2000" i="1" dirty="0">
                <a:latin typeface="Century Gothic" panose="020B0502020202020204" pitchFamily="34" charset="0"/>
              </a:rPr>
              <a:t>A </a:t>
            </a:r>
            <a:r>
              <a:rPr lang="en-US" sz="2000" b="1" i="1" dirty="0">
                <a:latin typeface="Century Gothic" panose="020B0502020202020204" pitchFamily="34" charset="0"/>
              </a:rPr>
              <a:t>measuring cylinder </a:t>
            </a:r>
            <a:r>
              <a:rPr lang="en-US" sz="2000" i="1" dirty="0">
                <a:latin typeface="Century Gothic" panose="020B0502020202020204" pitchFamily="34" charset="0"/>
              </a:rPr>
              <a:t>has a resolution of 1 cm</a:t>
            </a:r>
            <a:r>
              <a:rPr lang="en-US" sz="2000" i="1" baseline="30000" dirty="0">
                <a:latin typeface="Century Gothic" panose="020B0502020202020204" pitchFamily="34" charset="0"/>
              </a:rPr>
              <a:t>3</a:t>
            </a:r>
            <a:r>
              <a:rPr lang="en-US" sz="2000" i="1" dirty="0">
                <a:latin typeface="Century Gothic" panose="020B0502020202020204" pitchFamily="34" charset="0"/>
              </a:rPr>
              <a:t>. Calculate the uncertainty when using this to measure a liquid.</a:t>
            </a:r>
          </a:p>
        </p:txBody>
      </p:sp>
      <p:sp>
        <p:nvSpPr>
          <p:cNvPr id="28" name="TextBox 27">
            <a:extLst>
              <a:ext uri="{FF2B5EF4-FFF2-40B4-BE49-F238E27FC236}">
                <a16:creationId xmlns:a16="http://schemas.microsoft.com/office/drawing/2014/main" id="{CCEF63FE-E073-8737-8B5E-36AB966871E3}"/>
              </a:ext>
            </a:extLst>
          </p:cNvPr>
          <p:cNvSpPr txBox="1"/>
          <p:nvPr/>
        </p:nvSpPr>
        <p:spPr>
          <a:xfrm>
            <a:off x="413141" y="3259366"/>
            <a:ext cx="7651567" cy="400110"/>
          </a:xfrm>
          <a:prstGeom prst="rect">
            <a:avLst/>
          </a:prstGeom>
          <a:noFill/>
        </p:spPr>
        <p:txBody>
          <a:bodyPr wrap="square">
            <a:spAutoFit/>
          </a:bodyPr>
          <a:lstStyle/>
          <a:p>
            <a:r>
              <a:rPr lang="en-US" sz="2000" b="1" dirty="0">
                <a:solidFill>
                  <a:schemeClr val="accent1"/>
                </a:solidFill>
                <a:latin typeface="Century Gothic" panose="020B0502020202020204" pitchFamily="34" charset="0"/>
              </a:rPr>
              <a:t>Uncertainty = half the resolution. Uncertainty = 0.5 cm</a:t>
            </a:r>
            <a:r>
              <a:rPr lang="en-US" sz="2000" b="1" baseline="30000" dirty="0">
                <a:solidFill>
                  <a:schemeClr val="accent1"/>
                </a:solidFill>
                <a:latin typeface="Century Gothic" panose="020B0502020202020204" pitchFamily="34" charset="0"/>
              </a:rPr>
              <a:t>3</a:t>
            </a:r>
          </a:p>
        </p:txBody>
      </p:sp>
      <p:sp>
        <p:nvSpPr>
          <p:cNvPr id="29" name="TextBox 28">
            <a:extLst>
              <a:ext uri="{FF2B5EF4-FFF2-40B4-BE49-F238E27FC236}">
                <a16:creationId xmlns:a16="http://schemas.microsoft.com/office/drawing/2014/main" id="{3831AC9B-00CD-B096-DFFD-043739D0342C}"/>
              </a:ext>
            </a:extLst>
          </p:cNvPr>
          <p:cNvSpPr txBox="1"/>
          <p:nvPr/>
        </p:nvSpPr>
        <p:spPr>
          <a:xfrm>
            <a:off x="417119" y="3616609"/>
            <a:ext cx="11040363" cy="707886"/>
          </a:xfrm>
          <a:prstGeom prst="rect">
            <a:avLst/>
          </a:prstGeom>
          <a:noFill/>
        </p:spPr>
        <p:txBody>
          <a:bodyPr wrap="square">
            <a:spAutoFit/>
          </a:bodyPr>
          <a:lstStyle/>
          <a:p>
            <a:r>
              <a:rPr lang="en-US" sz="2000" i="1" dirty="0">
                <a:latin typeface="Century Gothic" panose="020B0502020202020204" pitchFamily="34" charset="0"/>
              </a:rPr>
              <a:t>A </a:t>
            </a:r>
            <a:r>
              <a:rPr lang="en-US" sz="2000" b="1" i="1" dirty="0">
                <a:latin typeface="Century Gothic" panose="020B0502020202020204" pitchFamily="34" charset="0"/>
              </a:rPr>
              <a:t>pipette</a:t>
            </a:r>
            <a:r>
              <a:rPr lang="en-US" sz="2000" i="1" dirty="0">
                <a:latin typeface="Century Gothic" panose="020B0502020202020204" pitchFamily="34" charset="0"/>
              </a:rPr>
              <a:t> has a resolution of 0.1 cm</a:t>
            </a:r>
            <a:r>
              <a:rPr lang="en-US" sz="2000" i="1" baseline="30000" dirty="0">
                <a:latin typeface="Century Gothic" panose="020B0502020202020204" pitchFamily="34" charset="0"/>
              </a:rPr>
              <a:t>3</a:t>
            </a:r>
            <a:r>
              <a:rPr lang="en-US" sz="2000" i="1" dirty="0">
                <a:latin typeface="Century Gothic" panose="020B0502020202020204" pitchFamily="34" charset="0"/>
              </a:rPr>
              <a:t>. Calculate the uncertainty when using this to measure a liquid.</a:t>
            </a:r>
          </a:p>
        </p:txBody>
      </p:sp>
      <p:sp>
        <p:nvSpPr>
          <p:cNvPr id="30" name="TextBox 29">
            <a:extLst>
              <a:ext uri="{FF2B5EF4-FFF2-40B4-BE49-F238E27FC236}">
                <a16:creationId xmlns:a16="http://schemas.microsoft.com/office/drawing/2014/main" id="{98EA0FF2-FCE2-04DE-90AC-FA1AD2719FB9}"/>
              </a:ext>
            </a:extLst>
          </p:cNvPr>
          <p:cNvSpPr txBox="1"/>
          <p:nvPr/>
        </p:nvSpPr>
        <p:spPr>
          <a:xfrm>
            <a:off x="415640" y="4236225"/>
            <a:ext cx="7651567" cy="400110"/>
          </a:xfrm>
          <a:prstGeom prst="rect">
            <a:avLst/>
          </a:prstGeom>
          <a:noFill/>
        </p:spPr>
        <p:txBody>
          <a:bodyPr wrap="square">
            <a:spAutoFit/>
          </a:bodyPr>
          <a:lstStyle/>
          <a:p>
            <a:r>
              <a:rPr lang="en-US" sz="2000" b="1" dirty="0">
                <a:solidFill>
                  <a:schemeClr val="accent1"/>
                </a:solidFill>
                <a:latin typeface="Century Gothic" panose="020B0502020202020204" pitchFamily="34" charset="0"/>
              </a:rPr>
              <a:t>Uncertainty = half the resolution. Uncertainty = 0.05 cm</a:t>
            </a:r>
            <a:r>
              <a:rPr lang="en-US" sz="2000" b="1" baseline="30000" dirty="0">
                <a:solidFill>
                  <a:schemeClr val="accent1"/>
                </a:solidFill>
                <a:latin typeface="Century Gothic" panose="020B0502020202020204" pitchFamily="34" charset="0"/>
              </a:rPr>
              <a:t>3</a:t>
            </a:r>
          </a:p>
        </p:txBody>
      </p:sp>
      <p:pic>
        <p:nvPicPr>
          <p:cNvPr id="1028" name="Picture 4" descr="Free Burette Chemical illustration and picture">
            <a:extLst>
              <a:ext uri="{FF2B5EF4-FFF2-40B4-BE49-F238E27FC236}">
                <a16:creationId xmlns:a16="http://schemas.microsoft.com/office/drawing/2014/main" id="{84797835-41C3-902A-3B43-4B3D4C5E9FB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97397" y="4122607"/>
            <a:ext cx="1921404" cy="3006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1576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9" grpId="0"/>
      <p:bldP spid="21" grpId="0"/>
      <p:bldP spid="27" grpId="0"/>
      <p:bldP spid="28" grpId="0"/>
      <p:bldP spid="29" grpId="0"/>
      <p:bldP spid="30"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400632" y="0"/>
            <a:ext cx="10620375" cy="720725"/>
          </a:xfrm>
        </p:spPr>
        <p:txBody>
          <a:bodyPr>
            <a:normAutofit/>
          </a:bodyPr>
          <a:lstStyle/>
          <a:p>
            <a:r>
              <a:rPr lang="en-US" sz="2600" b="1" dirty="0">
                <a:latin typeface="Century Gothic" panose="020B0502020202020204" pitchFamily="34" charset="0"/>
              </a:rPr>
              <a:t>You: explaining the purpose of equipment</a:t>
            </a:r>
          </a:p>
        </p:txBody>
      </p:sp>
      <p:sp>
        <p:nvSpPr>
          <p:cNvPr id="8" name="TextBox 7">
            <a:extLst>
              <a:ext uri="{FF2B5EF4-FFF2-40B4-BE49-F238E27FC236}">
                <a16:creationId xmlns:a16="http://schemas.microsoft.com/office/drawing/2014/main" id="{1F764C78-3DE1-44A0-B656-FB67A825BB1A}"/>
              </a:ext>
            </a:extLst>
          </p:cNvPr>
          <p:cNvSpPr txBox="1"/>
          <p:nvPr/>
        </p:nvSpPr>
        <p:spPr>
          <a:xfrm>
            <a:off x="372590" y="579407"/>
            <a:ext cx="10734681" cy="707886"/>
          </a:xfrm>
          <a:prstGeom prst="rect">
            <a:avLst/>
          </a:prstGeom>
          <a:noFill/>
        </p:spPr>
        <p:txBody>
          <a:bodyPr wrap="square">
            <a:spAutoFit/>
          </a:bodyPr>
          <a:lstStyle/>
          <a:p>
            <a:r>
              <a:rPr lang="en-US" sz="2000" dirty="0">
                <a:latin typeface="Century Gothic" panose="020B0502020202020204" pitchFamily="34" charset="0"/>
              </a:rPr>
              <a:t>A student uses a titration to determine the concentration of calcium hydroxide.</a:t>
            </a:r>
          </a:p>
          <a:p>
            <a:r>
              <a:rPr lang="en-US" sz="2000" dirty="0">
                <a:latin typeface="Century Gothic" panose="020B0502020202020204" pitchFamily="34" charset="0"/>
              </a:rPr>
              <a:t>They use 40 cm</a:t>
            </a:r>
            <a:r>
              <a:rPr lang="en-US" sz="2000" baseline="30000" dirty="0">
                <a:latin typeface="Century Gothic" panose="020B0502020202020204" pitchFamily="34" charset="0"/>
              </a:rPr>
              <a:t>3</a:t>
            </a:r>
            <a:r>
              <a:rPr lang="en-US" sz="2000" dirty="0">
                <a:latin typeface="Century Gothic" panose="020B0502020202020204" pitchFamily="34" charset="0"/>
              </a:rPr>
              <a:t> of 0.75 mol/dm</a:t>
            </a:r>
            <a:r>
              <a:rPr lang="en-US" sz="2000" baseline="30000" dirty="0">
                <a:latin typeface="Century Gothic" panose="020B0502020202020204" pitchFamily="34" charset="0"/>
              </a:rPr>
              <a:t>3</a:t>
            </a:r>
            <a:r>
              <a:rPr lang="en-US" sz="2000" dirty="0">
                <a:latin typeface="Century Gothic" panose="020B0502020202020204" pitchFamily="34" charset="0"/>
              </a:rPr>
              <a:t> nitric acid solution. </a:t>
            </a:r>
          </a:p>
        </p:txBody>
      </p:sp>
      <p:cxnSp>
        <p:nvCxnSpPr>
          <p:cNvPr id="14" name="Straight Connector 13">
            <a:extLst>
              <a:ext uri="{FF2B5EF4-FFF2-40B4-BE49-F238E27FC236}">
                <a16:creationId xmlns:a16="http://schemas.microsoft.com/office/drawing/2014/main" id="{F959A0BB-2563-466B-27B5-8CA1CB2FAC72}"/>
              </a:ext>
            </a:extLst>
          </p:cNvPr>
          <p:cNvCxnSpPr/>
          <p:nvPr/>
        </p:nvCxnSpPr>
        <p:spPr>
          <a:xfrm>
            <a:off x="11513189"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756DD5C-E7C0-9492-C844-E70DF0DDD0CB}"/>
              </a:ext>
            </a:extLst>
          </p:cNvPr>
          <p:cNvSpPr txBox="1"/>
          <p:nvPr/>
        </p:nvSpPr>
        <p:spPr>
          <a:xfrm>
            <a:off x="394634" y="1345598"/>
            <a:ext cx="10548186" cy="707886"/>
          </a:xfrm>
          <a:prstGeom prst="rect">
            <a:avLst/>
          </a:prstGeom>
          <a:noFill/>
        </p:spPr>
        <p:txBody>
          <a:bodyPr wrap="square">
            <a:spAutoFit/>
          </a:bodyPr>
          <a:lstStyle/>
          <a:p>
            <a:r>
              <a:rPr lang="en-US" sz="2000" i="1" dirty="0">
                <a:latin typeface="Century Gothic" panose="020B0502020202020204" pitchFamily="34" charset="0"/>
              </a:rPr>
              <a:t>What piece of equipment should be used to measure the volume of nitric acid? Why?</a:t>
            </a:r>
          </a:p>
        </p:txBody>
      </p:sp>
      <p:sp>
        <p:nvSpPr>
          <p:cNvPr id="16" name="TextBox 15">
            <a:extLst>
              <a:ext uri="{FF2B5EF4-FFF2-40B4-BE49-F238E27FC236}">
                <a16:creationId xmlns:a16="http://schemas.microsoft.com/office/drawing/2014/main" id="{0C68BA67-61AA-D986-53AA-C37201F68ACE}"/>
              </a:ext>
            </a:extLst>
          </p:cNvPr>
          <p:cNvSpPr txBox="1"/>
          <p:nvPr/>
        </p:nvSpPr>
        <p:spPr>
          <a:xfrm>
            <a:off x="393155" y="2025174"/>
            <a:ext cx="6862084" cy="400110"/>
          </a:xfrm>
          <a:prstGeom prst="rect">
            <a:avLst/>
          </a:prstGeom>
          <a:noFill/>
        </p:spPr>
        <p:txBody>
          <a:bodyPr wrap="square">
            <a:spAutoFit/>
          </a:bodyPr>
          <a:lstStyle/>
          <a:p>
            <a:r>
              <a:rPr lang="en-US" sz="2000" b="1" dirty="0">
                <a:solidFill>
                  <a:schemeClr val="accent1"/>
                </a:solidFill>
                <a:latin typeface="Century Gothic" panose="020B0502020202020204" pitchFamily="34" charset="0"/>
              </a:rPr>
              <a:t>A pipette. It can accurately measure a fixed volume.</a:t>
            </a:r>
          </a:p>
        </p:txBody>
      </p:sp>
      <p:sp>
        <p:nvSpPr>
          <p:cNvPr id="11" name="TextBox 10">
            <a:extLst>
              <a:ext uri="{FF2B5EF4-FFF2-40B4-BE49-F238E27FC236}">
                <a16:creationId xmlns:a16="http://schemas.microsoft.com/office/drawing/2014/main" id="{EF4A25CE-9A92-66B2-A1DB-929A0A7D7567}"/>
              </a:ext>
            </a:extLst>
          </p:cNvPr>
          <p:cNvSpPr txBox="1"/>
          <p:nvPr/>
        </p:nvSpPr>
        <p:spPr>
          <a:xfrm>
            <a:off x="397132" y="2397408"/>
            <a:ext cx="10548186" cy="707886"/>
          </a:xfrm>
          <a:prstGeom prst="rect">
            <a:avLst/>
          </a:prstGeom>
          <a:noFill/>
        </p:spPr>
        <p:txBody>
          <a:bodyPr wrap="square">
            <a:spAutoFit/>
          </a:bodyPr>
          <a:lstStyle/>
          <a:p>
            <a:r>
              <a:rPr lang="en-US" sz="2000" i="1" dirty="0">
                <a:latin typeface="Century Gothic" panose="020B0502020202020204" pitchFamily="34" charset="0"/>
              </a:rPr>
              <a:t>What piece of equipment should be used to measure the volume of calcium hydroxide that is added. Why?</a:t>
            </a:r>
          </a:p>
        </p:txBody>
      </p:sp>
      <p:pic>
        <p:nvPicPr>
          <p:cNvPr id="12" name="Picture 11" descr="A picture containing diagram&#10;&#10;Description automatically generated">
            <a:extLst>
              <a:ext uri="{FF2B5EF4-FFF2-40B4-BE49-F238E27FC236}">
                <a16:creationId xmlns:a16="http://schemas.microsoft.com/office/drawing/2014/main" id="{E389C068-96C3-370D-E614-9E3E4D492244}"/>
              </a:ext>
            </a:extLst>
          </p:cNvPr>
          <p:cNvPicPr>
            <a:picLocks noChangeAspect="1"/>
          </p:cNvPicPr>
          <p:nvPr/>
        </p:nvPicPr>
        <p:blipFill>
          <a:blip r:embed="rId3"/>
          <a:stretch>
            <a:fillRect/>
          </a:stretch>
        </p:blipFill>
        <p:spPr>
          <a:xfrm>
            <a:off x="9082373" y="3507698"/>
            <a:ext cx="2265180" cy="3227882"/>
          </a:xfrm>
          <a:prstGeom prst="rect">
            <a:avLst/>
          </a:prstGeom>
        </p:spPr>
      </p:pic>
      <p:sp>
        <p:nvSpPr>
          <p:cNvPr id="13" name="TextBox 12">
            <a:extLst>
              <a:ext uri="{FF2B5EF4-FFF2-40B4-BE49-F238E27FC236}">
                <a16:creationId xmlns:a16="http://schemas.microsoft.com/office/drawing/2014/main" id="{BD5B0669-293A-1FCB-ECA6-CEE879BB9221}"/>
              </a:ext>
            </a:extLst>
          </p:cNvPr>
          <p:cNvSpPr txBox="1"/>
          <p:nvPr/>
        </p:nvSpPr>
        <p:spPr>
          <a:xfrm>
            <a:off x="410643" y="3076984"/>
            <a:ext cx="7729016" cy="400110"/>
          </a:xfrm>
          <a:prstGeom prst="rect">
            <a:avLst/>
          </a:prstGeom>
          <a:noFill/>
        </p:spPr>
        <p:txBody>
          <a:bodyPr wrap="square">
            <a:spAutoFit/>
          </a:bodyPr>
          <a:lstStyle/>
          <a:p>
            <a:r>
              <a:rPr lang="en-US" sz="2000" b="1" dirty="0">
                <a:solidFill>
                  <a:schemeClr val="accent1"/>
                </a:solidFill>
                <a:latin typeface="Century Gothic" panose="020B0502020202020204" pitchFamily="34" charset="0"/>
              </a:rPr>
              <a:t>A burette. It can measure a variable volume drop by drop.</a:t>
            </a:r>
          </a:p>
        </p:txBody>
      </p:sp>
      <p:sp>
        <p:nvSpPr>
          <p:cNvPr id="19" name="TextBox 18">
            <a:extLst>
              <a:ext uri="{FF2B5EF4-FFF2-40B4-BE49-F238E27FC236}">
                <a16:creationId xmlns:a16="http://schemas.microsoft.com/office/drawing/2014/main" id="{1B611439-3191-5469-630B-B343A011FF06}"/>
              </a:ext>
            </a:extLst>
          </p:cNvPr>
          <p:cNvSpPr txBox="1"/>
          <p:nvPr/>
        </p:nvSpPr>
        <p:spPr>
          <a:xfrm>
            <a:off x="414621" y="3509178"/>
            <a:ext cx="7290323" cy="400110"/>
          </a:xfrm>
          <a:prstGeom prst="rect">
            <a:avLst/>
          </a:prstGeom>
          <a:noFill/>
        </p:spPr>
        <p:txBody>
          <a:bodyPr wrap="square">
            <a:spAutoFit/>
          </a:bodyPr>
          <a:lstStyle/>
          <a:p>
            <a:r>
              <a:rPr lang="en-US" sz="2000" i="1" dirty="0">
                <a:latin typeface="Century Gothic" panose="020B0502020202020204" pitchFamily="34" charset="0"/>
              </a:rPr>
              <a:t>Why is a white tile placed underneath the conical flask?</a:t>
            </a:r>
          </a:p>
        </p:txBody>
      </p:sp>
      <p:sp>
        <p:nvSpPr>
          <p:cNvPr id="21" name="TextBox 20">
            <a:extLst>
              <a:ext uri="{FF2B5EF4-FFF2-40B4-BE49-F238E27FC236}">
                <a16:creationId xmlns:a16="http://schemas.microsoft.com/office/drawing/2014/main" id="{6CDFA727-5653-651E-203B-1C2216C45CCB}"/>
              </a:ext>
            </a:extLst>
          </p:cNvPr>
          <p:cNvSpPr txBox="1"/>
          <p:nvPr/>
        </p:nvSpPr>
        <p:spPr>
          <a:xfrm>
            <a:off x="428132" y="3903941"/>
            <a:ext cx="7729016" cy="400110"/>
          </a:xfrm>
          <a:prstGeom prst="rect">
            <a:avLst/>
          </a:prstGeom>
          <a:noFill/>
        </p:spPr>
        <p:txBody>
          <a:bodyPr wrap="square">
            <a:spAutoFit/>
          </a:bodyPr>
          <a:lstStyle/>
          <a:p>
            <a:r>
              <a:rPr lang="en-US" sz="2000" b="1" dirty="0">
                <a:solidFill>
                  <a:schemeClr val="accent1"/>
                </a:solidFill>
                <a:latin typeface="Century Gothic" panose="020B0502020202020204" pitchFamily="34" charset="0"/>
              </a:rPr>
              <a:t>So that the colour change is easier to see.</a:t>
            </a:r>
          </a:p>
        </p:txBody>
      </p:sp>
      <p:sp>
        <p:nvSpPr>
          <p:cNvPr id="27" name="TextBox 26">
            <a:extLst>
              <a:ext uri="{FF2B5EF4-FFF2-40B4-BE49-F238E27FC236}">
                <a16:creationId xmlns:a16="http://schemas.microsoft.com/office/drawing/2014/main" id="{41935E76-8F5D-785F-0146-F3DB62E25CD7}"/>
              </a:ext>
            </a:extLst>
          </p:cNvPr>
          <p:cNvSpPr txBox="1"/>
          <p:nvPr/>
        </p:nvSpPr>
        <p:spPr>
          <a:xfrm>
            <a:off x="432110" y="4336135"/>
            <a:ext cx="7290323" cy="707886"/>
          </a:xfrm>
          <a:prstGeom prst="rect">
            <a:avLst/>
          </a:prstGeom>
          <a:noFill/>
        </p:spPr>
        <p:txBody>
          <a:bodyPr wrap="square">
            <a:spAutoFit/>
          </a:bodyPr>
          <a:lstStyle/>
          <a:p>
            <a:r>
              <a:rPr lang="en-US" sz="2000" i="1" dirty="0">
                <a:latin typeface="Century Gothic" panose="020B0502020202020204" pitchFamily="34" charset="0"/>
              </a:rPr>
              <a:t>Why should an indicator such as phenolphthalein or methyl orange be used instead of Universal Indicator?</a:t>
            </a:r>
          </a:p>
        </p:txBody>
      </p:sp>
      <p:sp>
        <p:nvSpPr>
          <p:cNvPr id="28" name="TextBox 27">
            <a:extLst>
              <a:ext uri="{FF2B5EF4-FFF2-40B4-BE49-F238E27FC236}">
                <a16:creationId xmlns:a16="http://schemas.microsoft.com/office/drawing/2014/main" id="{20B0D2C7-7CBE-AF70-E8AF-DE84D78CF773}"/>
              </a:ext>
            </a:extLst>
          </p:cNvPr>
          <p:cNvSpPr txBox="1"/>
          <p:nvPr/>
        </p:nvSpPr>
        <p:spPr>
          <a:xfrm>
            <a:off x="445621" y="5015711"/>
            <a:ext cx="7729016" cy="707886"/>
          </a:xfrm>
          <a:prstGeom prst="rect">
            <a:avLst/>
          </a:prstGeom>
          <a:noFill/>
        </p:spPr>
        <p:txBody>
          <a:bodyPr wrap="square">
            <a:spAutoFit/>
          </a:bodyPr>
          <a:lstStyle/>
          <a:p>
            <a:r>
              <a:rPr lang="en-US" sz="2000" b="1" dirty="0">
                <a:solidFill>
                  <a:schemeClr val="accent1"/>
                </a:solidFill>
                <a:latin typeface="Century Gothic" panose="020B0502020202020204" pitchFamily="34" charset="0"/>
              </a:rPr>
              <a:t>These indicators show an obvious colour change. Universal Indicator would not show a clear end point.</a:t>
            </a:r>
          </a:p>
        </p:txBody>
      </p:sp>
    </p:spTree>
    <p:extLst>
      <p:ext uri="{BB962C8B-B14F-4D97-AF65-F5344CB8AC3E}">
        <p14:creationId xmlns:p14="http://schemas.microsoft.com/office/powerpoint/2010/main" val="2826710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1" grpId="0"/>
      <p:bldP spid="13" grpId="0"/>
      <p:bldP spid="19" grpId="0"/>
      <p:bldP spid="21" grpId="0"/>
      <p:bldP spid="27" grpId="0"/>
      <p:bldP spid="28"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F14BC-452F-A2E5-F911-4784C7491661}"/>
              </a:ext>
            </a:extLst>
          </p:cNvPr>
          <p:cNvSpPr>
            <a:spLocks noGrp="1"/>
          </p:cNvSpPr>
          <p:nvPr>
            <p:ph type="title"/>
          </p:nvPr>
        </p:nvSpPr>
        <p:spPr>
          <a:xfrm>
            <a:off x="465049" y="149901"/>
            <a:ext cx="10620000" cy="720000"/>
          </a:xfrm>
        </p:spPr>
        <p:txBody>
          <a:bodyPr/>
          <a:lstStyle/>
          <a:p>
            <a:r>
              <a:rPr lang="en-GB" dirty="0">
                <a:latin typeface="Century Gothic" panose="020B0502020202020204" pitchFamily="34" charset="0"/>
              </a:rPr>
              <a:t>Complete the required practical activity using the student sheet and the integrated instructions</a:t>
            </a:r>
          </a:p>
        </p:txBody>
      </p:sp>
      <p:pic>
        <p:nvPicPr>
          <p:cNvPr id="3" name="Picture 2" descr="A picture containing diagram&#10;&#10;Description automatically generated">
            <a:extLst>
              <a:ext uri="{FF2B5EF4-FFF2-40B4-BE49-F238E27FC236}">
                <a16:creationId xmlns:a16="http://schemas.microsoft.com/office/drawing/2014/main" id="{96A15FF9-4473-1207-9AE1-70C381BB709D}"/>
              </a:ext>
            </a:extLst>
          </p:cNvPr>
          <p:cNvPicPr>
            <a:picLocks noChangeAspect="1"/>
          </p:cNvPicPr>
          <p:nvPr/>
        </p:nvPicPr>
        <p:blipFill>
          <a:blip r:embed="rId2"/>
          <a:stretch>
            <a:fillRect/>
          </a:stretch>
        </p:blipFill>
        <p:spPr>
          <a:xfrm>
            <a:off x="622180" y="951079"/>
            <a:ext cx="10020837" cy="5784633"/>
          </a:xfrm>
          <a:prstGeom prst="rect">
            <a:avLst/>
          </a:prstGeom>
        </p:spPr>
      </p:pic>
      <p:cxnSp>
        <p:nvCxnSpPr>
          <p:cNvPr id="4" name="Straight Connector 3">
            <a:extLst>
              <a:ext uri="{FF2B5EF4-FFF2-40B4-BE49-F238E27FC236}">
                <a16:creationId xmlns:a16="http://schemas.microsoft.com/office/drawing/2014/main" id="{B5590C29-884F-4AE3-877C-195E552BD4F6}"/>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49131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2DB1C-87A0-4890-4824-E096CE27E0EC}"/>
              </a:ext>
            </a:extLst>
          </p:cNvPr>
          <p:cNvSpPr>
            <a:spLocks noGrp="1"/>
          </p:cNvSpPr>
          <p:nvPr>
            <p:ph type="title"/>
          </p:nvPr>
        </p:nvSpPr>
        <p:spPr/>
        <p:txBody>
          <a:bodyPr/>
          <a:lstStyle/>
          <a:p>
            <a:r>
              <a:rPr lang="en-GB" dirty="0">
                <a:latin typeface="Century Gothic" panose="020B0502020202020204" pitchFamily="34" charset="0"/>
              </a:rPr>
              <a:t>Required Practical Activity</a:t>
            </a:r>
          </a:p>
        </p:txBody>
      </p:sp>
      <p:pic>
        <p:nvPicPr>
          <p:cNvPr id="6" name="Picture 5" descr="Table&#10;&#10;Description automatically generated">
            <a:extLst>
              <a:ext uri="{FF2B5EF4-FFF2-40B4-BE49-F238E27FC236}">
                <a16:creationId xmlns:a16="http://schemas.microsoft.com/office/drawing/2014/main" id="{497BA6BA-7555-FB97-447C-F47C1DBCF43C}"/>
              </a:ext>
            </a:extLst>
          </p:cNvPr>
          <p:cNvPicPr>
            <a:picLocks noChangeAspect="1"/>
          </p:cNvPicPr>
          <p:nvPr/>
        </p:nvPicPr>
        <p:blipFill>
          <a:blip r:embed="rId3"/>
          <a:stretch>
            <a:fillRect/>
          </a:stretch>
        </p:blipFill>
        <p:spPr>
          <a:xfrm>
            <a:off x="6432862" y="235573"/>
            <a:ext cx="4839742" cy="6844262"/>
          </a:xfrm>
          <a:prstGeom prst="rect">
            <a:avLst/>
          </a:prstGeom>
          <a:ln>
            <a:solidFill>
              <a:schemeClr val="tx1"/>
            </a:solidFill>
          </a:ln>
        </p:spPr>
      </p:pic>
      <p:pic>
        <p:nvPicPr>
          <p:cNvPr id="4" name="Picture 3" descr="Text&#10;&#10;Description automatically generated">
            <a:extLst>
              <a:ext uri="{FF2B5EF4-FFF2-40B4-BE49-F238E27FC236}">
                <a16:creationId xmlns:a16="http://schemas.microsoft.com/office/drawing/2014/main" id="{74DEDD2A-E04B-CCC7-4D2D-20DADD0C2E21}"/>
              </a:ext>
            </a:extLst>
          </p:cNvPr>
          <p:cNvPicPr>
            <a:picLocks noChangeAspect="1"/>
          </p:cNvPicPr>
          <p:nvPr/>
        </p:nvPicPr>
        <p:blipFill>
          <a:blip r:embed="rId4"/>
          <a:stretch>
            <a:fillRect/>
          </a:stretch>
        </p:blipFill>
        <p:spPr>
          <a:xfrm>
            <a:off x="6041036" y="608974"/>
            <a:ext cx="4793418" cy="6786187"/>
          </a:xfrm>
          <a:prstGeom prst="rect">
            <a:avLst/>
          </a:prstGeom>
          <a:ln>
            <a:solidFill>
              <a:schemeClr val="tx1"/>
            </a:solidFill>
          </a:ln>
        </p:spPr>
      </p:pic>
      <p:sp>
        <p:nvSpPr>
          <p:cNvPr id="7" name="TextBox 6">
            <a:extLst>
              <a:ext uri="{FF2B5EF4-FFF2-40B4-BE49-F238E27FC236}">
                <a16:creationId xmlns:a16="http://schemas.microsoft.com/office/drawing/2014/main" id="{D96983B6-17FD-F2CD-2CEF-CDA5B48C448B}"/>
              </a:ext>
            </a:extLst>
          </p:cNvPr>
          <p:cNvSpPr txBox="1"/>
          <p:nvPr/>
        </p:nvSpPr>
        <p:spPr>
          <a:xfrm>
            <a:off x="554636" y="1364104"/>
            <a:ext cx="4991725" cy="1569660"/>
          </a:xfrm>
          <a:prstGeom prst="rect">
            <a:avLst/>
          </a:prstGeom>
          <a:noFill/>
        </p:spPr>
        <p:txBody>
          <a:bodyPr wrap="square" rtlCol="0">
            <a:spAutoFit/>
          </a:bodyPr>
          <a:lstStyle/>
          <a:p>
            <a:r>
              <a:rPr lang="en-GB" sz="2400" dirty="0">
                <a:latin typeface="Century Gothic" panose="020B0502020202020204" pitchFamily="34" charset="0"/>
              </a:rPr>
              <a:t>Keep your results until the next lesson, where they will be used to calculate the concentration of acid.</a:t>
            </a:r>
          </a:p>
        </p:txBody>
      </p:sp>
      <p:cxnSp>
        <p:nvCxnSpPr>
          <p:cNvPr id="8" name="Straight Connector 7">
            <a:extLst>
              <a:ext uri="{FF2B5EF4-FFF2-40B4-BE49-F238E27FC236}">
                <a16:creationId xmlns:a16="http://schemas.microsoft.com/office/drawing/2014/main" id="{8C6AC5A5-34D9-07CF-4116-15FB737E5792}"/>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06685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0DFEA-D09F-63AA-3E50-707F2BA4C5E6}"/>
              </a:ext>
            </a:extLst>
          </p:cNvPr>
          <p:cNvSpPr>
            <a:spLocks noGrp="1"/>
          </p:cNvSpPr>
          <p:nvPr>
            <p:ph type="title"/>
          </p:nvPr>
        </p:nvSpPr>
        <p:spPr/>
        <p:txBody>
          <a:bodyPr/>
          <a:lstStyle/>
          <a:p>
            <a:r>
              <a:rPr lang="en-GB" dirty="0">
                <a:latin typeface="Century Gothic" panose="020B0502020202020204" pitchFamily="34" charset="0"/>
              </a:rPr>
              <a:t>Activity</a:t>
            </a:r>
          </a:p>
        </p:txBody>
      </p:sp>
      <p:cxnSp>
        <p:nvCxnSpPr>
          <p:cNvPr id="5" name="Straight Connector 4">
            <a:extLst>
              <a:ext uri="{FF2B5EF4-FFF2-40B4-BE49-F238E27FC236}">
                <a16:creationId xmlns:a16="http://schemas.microsoft.com/office/drawing/2014/main" id="{31A9AEFD-8E6B-BE1C-441D-5F4C8CD7038F}"/>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pic>
        <p:nvPicPr>
          <p:cNvPr id="6" name="Picture 5" descr="Table&#10;&#10;Description automatically generated">
            <a:extLst>
              <a:ext uri="{FF2B5EF4-FFF2-40B4-BE49-F238E27FC236}">
                <a16:creationId xmlns:a16="http://schemas.microsoft.com/office/drawing/2014/main" id="{05F779D8-D3F7-0B0C-FF4C-45D67FD85B23}"/>
              </a:ext>
            </a:extLst>
          </p:cNvPr>
          <p:cNvPicPr>
            <a:picLocks noChangeAspect="1"/>
          </p:cNvPicPr>
          <p:nvPr/>
        </p:nvPicPr>
        <p:blipFill>
          <a:blip r:embed="rId2"/>
          <a:stretch>
            <a:fillRect/>
          </a:stretch>
        </p:blipFill>
        <p:spPr>
          <a:xfrm>
            <a:off x="6160957" y="362783"/>
            <a:ext cx="5033260" cy="7144590"/>
          </a:xfrm>
          <a:prstGeom prst="rect">
            <a:avLst/>
          </a:prstGeom>
          <a:ln>
            <a:solidFill>
              <a:schemeClr val="tx1"/>
            </a:solidFill>
          </a:ln>
        </p:spPr>
      </p:pic>
      <p:pic>
        <p:nvPicPr>
          <p:cNvPr id="8" name="Picture 7" descr="Text, letter&#10;&#10;Description automatically generated">
            <a:extLst>
              <a:ext uri="{FF2B5EF4-FFF2-40B4-BE49-F238E27FC236}">
                <a16:creationId xmlns:a16="http://schemas.microsoft.com/office/drawing/2014/main" id="{0C0B6567-D88D-FB6B-3455-2BF6F947246A}"/>
              </a:ext>
            </a:extLst>
          </p:cNvPr>
          <p:cNvPicPr>
            <a:picLocks noChangeAspect="1"/>
          </p:cNvPicPr>
          <p:nvPr/>
        </p:nvPicPr>
        <p:blipFill>
          <a:blip r:embed="rId3"/>
          <a:stretch>
            <a:fillRect/>
          </a:stretch>
        </p:blipFill>
        <p:spPr>
          <a:xfrm>
            <a:off x="5503471" y="753404"/>
            <a:ext cx="5109565" cy="7225840"/>
          </a:xfrm>
          <a:prstGeom prst="rect">
            <a:avLst/>
          </a:prstGeom>
          <a:ln>
            <a:solidFill>
              <a:schemeClr val="tx1"/>
            </a:solidFill>
          </a:ln>
        </p:spPr>
      </p:pic>
    </p:spTree>
    <p:extLst>
      <p:ext uri="{BB962C8B-B14F-4D97-AF65-F5344CB8AC3E}">
        <p14:creationId xmlns:p14="http://schemas.microsoft.com/office/powerpoint/2010/main" val="1071969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99D1-25BA-0E18-EF5E-F7B7D87C6CA1}"/>
              </a:ext>
            </a:extLst>
          </p:cNvPr>
          <p:cNvSpPr>
            <a:spLocks noGrp="1"/>
          </p:cNvSpPr>
          <p:nvPr>
            <p:ph type="title"/>
          </p:nvPr>
        </p:nvSpPr>
        <p:spPr>
          <a:xfrm>
            <a:off x="554990" y="0"/>
            <a:ext cx="10620000" cy="720000"/>
          </a:xfrm>
        </p:spPr>
        <p:txBody>
          <a:bodyPr/>
          <a:lstStyle/>
          <a:p>
            <a:r>
              <a:rPr lang="en-GB" dirty="0">
                <a:latin typeface="Century Gothic" panose="020B0502020202020204" pitchFamily="34" charset="0"/>
              </a:rPr>
              <a:t>Answers</a:t>
            </a:r>
          </a:p>
        </p:txBody>
      </p:sp>
      <p:cxnSp>
        <p:nvCxnSpPr>
          <p:cNvPr id="9" name="Straight Connector 8">
            <a:extLst>
              <a:ext uri="{FF2B5EF4-FFF2-40B4-BE49-F238E27FC236}">
                <a16:creationId xmlns:a16="http://schemas.microsoft.com/office/drawing/2014/main" id="{ED28AF38-9277-607A-2CE2-13D337E009B4}"/>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A610EDA-1808-8376-003B-B2B42DF17E32}"/>
              </a:ext>
            </a:extLst>
          </p:cNvPr>
          <p:cNvSpPr txBox="1"/>
          <p:nvPr/>
        </p:nvSpPr>
        <p:spPr>
          <a:xfrm>
            <a:off x="474022" y="861419"/>
            <a:ext cx="9268291"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1a. Pipette</a:t>
            </a:r>
            <a:endParaRPr lang="en-US" sz="2400" b="1" baseline="30000" dirty="0">
              <a:solidFill>
                <a:schemeClr val="accent1"/>
              </a:solidFill>
              <a:latin typeface="Century Gothic" panose="020B0502020202020204" pitchFamily="34" charset="0"/>
            </a:endParaRPr>
          </a:p>
        </p:txBody>
      </p:sp>
      <p:sp>
        <p:nvSpPr>
          <p:cNvPr id="22" name="TextBox 21">
            <a:extLst>
              <a:ext uri="{FF2B5EF4-FFF2-40B4-BE49-F238E27FC236}">
                <a16:creationId xmlns:a16="http://schemas.microsoft.com/office/drawing/2014/main" id="{5F4F3B29-5EF2-8C79-25E3-04872285E8FB}"/>
              </a:ext>
            </a:extLst>
          </p:cNvPr>
          <p:cNvSpPr txBox="1"/>
          <p:nvPr/>
        </p:nvSpPr>
        <p:spPr>
          <a:xfrm>
            <a:off x="459032" y="1247546"/>
            <a:ext cx="9134673" cy="1569660"/>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1b. </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The indicator (thymol blue) will change colour</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from blue to yellow</a:t>
            </a:r>
            <a:endParaRPr lang="en-US" sz="2400" b="1" baseline="30000" dirty="0">
              <a:solidFill>
                <a:schemeClr val="accent1"/>
              </a:solidFill>
              <a:latin typeface="Century Gothic" panose="020B0502020202020204" pitchFamily="34" charset="0"/>
            </a:endParaRP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when the acid has completely </a:t>
            </a:r>
            <a:r>
              <a:rPr lang="en-US" sz="2400" b="1" dirty="0" err="1">
                <a:solidFill>
                  <a:schemeClr val="accent1"/>
                </a:solidFill>
                <a:latin typeface="Century Gothic" panose="020B0502020202020204" pitchFamily="34" charset="0"/>
              </a:rPr>
              <a:t>neutralised</a:t>
            </a:r>
            <a:r>
              <a:rPr lang="en-US" sz="2400" b="1" dirty="0">
                <a:solidFill>
                  <a:schemeClr val="accent1"/>
                </a:solidFill>
                <a:latin typeface="Century Gothic" panose="020B0502020202020204" pitchFamily="34" charset="0"/>
              </a:rPr>
              <a:t> the alkali</a:t>
            </a:r>
          </a:p>
        </p:txBody>
      </p:sp>
      <p:sp>
        <p:nvSpPr>
          <p:cNvPr id="3" name="TextBox 2">
            <a:extLst>
              <a:ext uri="{FF2B5EF4-FFF2-40B4-BE49-F238E27FC236}">
                <a16:creationId xmlns:a16="http://schemas.microsoft.com/office/drawing/2014/main" id="{1A8270B4-3965-401B-17C7-F9EC5B4DC946}"/>
              </a:ext>
            </a:extLst>
          </p:cNvPr>
          <p:cNvSpPr txBox="1"/>
          <p:nvPr/>
        </p:nvSpPr>
        <p:spPr>
          <a:xfrm>
            <a:off x="446539" y="2737688"/>
            <a:ext cx="10151506"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1c. </a:t>
            </a:r>
          </a:p>
          <a:p>
            <a:r>
              <a:rPr lang="en-US" sz="2400" b="1" dirty="0">
                <a:solidFill>
                  <a:schemeClr val="accent1"/>
                </a:solidFill>
                <a:latin typeface="Century Gothic" panose="020B0502020202020204" pitchFamily="34" charset="0"/>
              </a:rPr>
              <a:t>Sodium hydroxide + hydrochloric acid </a:t>
            </a:r>
            <a:r>
              <a:rPr lang="en-US" sz="2400" b="1" dirty="0">
                <a:solidFill>
                  <a:schemeClr val="accent1"/>
                </a:solidFill>
                <a:latin typeface="Century Gothic" panose="020B0502020202020204" pitchFamily="34" charset="0"/>
                <a:sym typeface="Wingdings" pitchFamily="2" charset="2"/>
              </a:rPr>
              <a:t> sodium chloride + water</a:t>
            </a:r>
            <a:endParaRPr lang="en-US" sz="2400" b="1" baseline="30000" dirty="0">
              <a:solidFill>
                <a:schemeClr val="accent1"/>
              </a:solidFill>
              <a:latin typeface="Century Gothic" panose="020B0502020202020204" pitchFamily="34" charset="0"/>
            </a:endParaRPr>
          </a:p>
        </p:txBody>
      </p:sp>
      <p:sp>
        <p:nvSpPr>
          <p:cNvPr id="4" name="TextBox 3">
            <a:extLst>
              <a:ext uri="{FF2B5EF4-FFF2-40B4-BE49-F238E27FC236}">
                <a16:creationId xmlns:a16="http://schemas.microsoft.com/office/drawing/2014/main" id="{C37F7BB8-CBB8-2C99-493F-918605E8324E}"/>
              </a:ext>
            </a:extLst>
          </p:cNvPr>
          <p:cNvSpPr txBox="1"/>
          <p:nvPr/>
        </p:nvSpPr>
        <p:spPr>
          <a:xfrm>
            <a:off x="401569" y="3622107"/>
            <a:ext cx="11020936"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1d. A pipette measures a fixed volume accurately, but a burette can measure a variable/investigated volume drop by drop.</a:t>
            </a:r>
            <a:endParaRPr lang="en-US" sz="2400" b="1" baseline="30000" dirty="0">
              <a:solidFill>
                <a:schemeClr val="accent1"/>
              </a:solidFill>
              <a:latin typeface="Century Gothic" panose="020B0502020202020204" pitchFamily="34" charset="0"/>
            </a:endParaRPr>
          </a:p>
        </p:txBody>
      </p:sp>
      <p:sp>
        <p:nvSpPr>
          <p:cNvPr id="5" name="TextBox 4">
            <a:extLst>
              <a:ext uri="{FF2B5EF4-FFF2-40B4-BE49-F238E27FC236}">
                <a16:creationId xmlns:a16="http://schemas.microsoft.com/office/drawing/2014/main" id="{1FE0A569-8E2E-6D20-7407-15C84B38267A}"/>
              </a:ext>
            </a:extLst>
          </p:cNvPr>
          <p:cNvSpPr txBox="1"/>
          <p:nvPr/>
        </p:nvSpPr>
        <p:spPr>
          <a:xfrm>
            <a:off x="404067" y="4539005"/>
            <a:ext cx="2324143"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1e. 0.1 cm</a:t>
            </a:r>
            <a:r>
              <a:rPr lang="en-US" sz="2400" b="1" baseline="30000" dirty="0">
                <a:solidFill>
                  <a:schemeClr val="accent1"/>
                </a:solidFill>
                <a:latin typeface="Century Gothic" panose="020B0502020202020204" pitchFamily="34" charset="0"/>
              </a:rPr>
              <a:t>3</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7D17A18-2770-B4EF-0B2E-C42609647556}"/>
                  </a:ext>
                </a:extLst>
              </p:cNvPr>
              <p:cNvSpPr txBox="1"/>
              <p:nvPr/>
            </p:nvSpPr>
            <p:spPr>
              <a:xfrm>
                <a:off x="406564" y="5051169"/>
                <a:ext cx="7868005" cy="1430135"/>
              </a:xfrm>
              <a:prstGeom prst="rect">
                <a:avLst/>
              </a:prstGeom>
              <a:noFill/>
            </p:spPr>
            <p:txBody>
              <a:bodyPr wrap="square">
                <a:spAutoFit/>
              </a:bodyPr>
              <a:lstStyle/>
              <a:p>
                <a:r>
                  <a:rPr lang="en-US" sz="2000" b="1" dirty="0">
                    <a:solidFill>
                      <a:schemeClr val="accent1"/>
                    </a:solidFill>
                    <a:latin typeface="Century Gothic" panose="020B0502020202020204" pitchFamily="34" charset="0"/>
                  </a:rPr>
                  <a:t>1f. </a:t>
                </a:r>
                <a14:m>
                  <m:oMath xmlns:m="http://schemas.openxmlformats.org/officeDocument/2006/math">
                    <m:r>
                      <a:rPr lang="en-GB" sz="2000" b="1" i="0">
                        <a:solidFill>
                          <a:schemeClr val="accent1"/>
                        </a:solidFill>
                        <a:latin typeface="Cambria Math" panose="02040503050406030204" pitchFamily="18" charset="0"/>
                      </a:rPr>
                      <m:t>𝐩𝐞𝐫𝐜𝐞𝐧𝐭𝐚𝐠𝐞</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𝐮𝐧𝐜𝐞𝐫𝐭𝐚𝐢𝐧𝐭𝐲</m:t>
                    </m:r>
                    <m:r>
                      <a:rPr lang="en-GB" sz="2000" b="1" i="0">
                        <a:solidFill>
                          <a:schemeClr val="accent1"/>
                        </a:solidFill>
                        <a:latin typeface="Cambria Math" panose="02040503050406030204" pitchFamily="18" charset="0"/>
                      </a:rPr>
                      <m:t>= </m:t>
                    </m:r>
                    <m:f>
                      <m:fPr>
                        <m:ctrlPr>
                          <a:rPr lang="en-GB" sz="2000" b="1" i="1">
                            <a:solidFill>
                              <a:schemeClr val="accent1"/>
                            </a:solidFill>
                            <a:latin typeface="Cambria Math" panose="02040503050406030204" pitchFamily="18" charset="0"/>
                          </a:rPr>
                        </m:ctrlPr>
                      </m:fPr>
                      <m:num>
                        <m:r>
                          <a:rPr lang="en-GB" sz="2000" b="1" i="0">
                            <a:solidFill>
                              <a:schemeClr val="accent1"/>
                            </a:solidFill>
                            <a:latin typeface="Cambria Math" panose="02040503050406030204" pitchFamily="18" charset="0"/>
                          </a:rPr>
                          <m:t>𝐮𝐧𝐜𝐞𝐫𝐭𝐚𝐢𝐧𝐭𝐲</m:t>
                        </m:r>
                      </m:num>
                      <m:den>
                        <m:r>
                          <a:rPr lang="en-GB" sz="2000" b="1" i="0">
                            <a:solidFill>
                              <a:schemeClr val="accent1"/>
                            </a:solidFill>
                            <a:latin typeface="Cambria Math" panose="02040503050406030204" pitchFamily="18" charset="0"/>
                          </a:rPr>
                          <m:t>𝐯𝐨𝐥𝐮𝐦𝐞</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𝐦𝐞𝐚𝐬𝐮𝐫𝐞𝐝</m:t>
                        </m:r>
                      </m:den>
                    </m:f>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𝟏𝟎𝟎</m:t>
                    </m:r>
                  </m:oMath>
                </a14:m>
                <a:endParaRPr lang="en-GB" sz="2000" b="1" dirty="0">
                  <a:solidFill>
                    <a:schemeClr val="accent1"/>
                  </a:solidFill>
                </a:endParaRPr>
              </a:p>
              <a:p>
                <a:pPr/>
                <a14:m>
                  <m:oMathPara xmlns:m="http://schemas.openxmlformats.org/officeDocument/2006/math">
                    <m:oMathParaPr>
                      <m:jc m:val="left"/>
                    </m:oMathParaPr>
                    <m:oMath xmlns:m="http://schemas.openxmlformats.org/officeDocument/2006/math">
                      <m:r>
                        <a:rPr lang="en-GB" sz="2000" b="1">
                          <a:solidFill>
                            <a:schemeClr val="accent1"/>
                          </a:solidFill>
                          <a:latin typeface="Cambria Math" panose="02040503050406030204" pitchFamily="18" charset="0"/>
                        </a:rPr>
                        <m:t>𝐩𝐞𝐫𝐜𝐞𝐧𝐭𝐚𝐠𝐞</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𝐮𝐧𝐜𝐞𝐫𝐭𝐚𝐢𝐧𝐭𝐲</m:t>
                      </m:r>
                      <m:r>
                        <a:rPr lang="en-GB" sz="2000" b="1">
                          <a:solidFill>
                            <a:schemeClr val="accent1"/>
                          </a:solidFill>
                          <a:latin typeface="Cambria Math" panose="02040503050406030204" pitchFamily="18" charset="0"/>
                        </a:rPr>
                        <m:t>= </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𝟎𝟓</m:t>
                          </m:r>
                        </m:num>
                        <m:den>
                          <m:r>
                            <a:rPr lang="en-GB" sz="2000" b="1" i="0" smtClean="0">
                              <a:solidFill>
                                <a:schemeClr val="accent1"/>
                              </a:solidFill>
                              <a:latin typeface="Cambria Math" panose="02040503050406030204" pitchFamily="18" charset="0"/>
                            </a:rPr>
                            <m:t>𝟐𝟓</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m:t>
                          </m:r>
                        </m:den>
                      </m:f>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𝟏𝟎𝟎</m:t>
                      </m:r>
                    </m:oMath>
                  </m:oMathPara>
                </a14:m>
                <a:endParaRPr lang="en-GB" sz="2000" b="1" dirty="0">
                  <a:solidFill>
                    <a:schemeClr val="accent1"/>
                  </a:solidFill>
                </a:endParaRPr>
              </a:p>
              <a:p>
                <a:pPr/>
                <a14:m>
                  <m:oMathPara xmlns:m="http://schemas.openxmlformats.org/officeDocument/2006/math">
                    <m:oMathParaPr>
                      <m:jc m:val="left"/>
                    </m:oMathParaPr>
                    <m:oMath xmlns:m="http://schemas.openxmlformats.org/officeDocument/2006/math">
                      <m:r>
                        <a:rPr lang="en-GB" sz="2000" b="1">
                          <a:solidFill>
                            <a:schemeClr val="accent1"/>
                          </a:solidFill>
                          <a:latin typeface="Cambria Math" panose="02040503050406030204" pitchFamily="18" charset="0"/>
                        </a:rPr>
                        <m:t>𝐩𝐞𝐫𝐜𝐞𝐧𝐭𝐚𝐠𝐞</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𝐮𝐧𝐜𝐞𝐫𝐭𝐚𝐢𝐧𝐭𝐲</m:t>
                      </m:r>
                      <m:r>
                        <a:rPr lang="en-GB" sz="2000" b="1">
                          <a:solidFill>
                            <a:schemeClr val="accent1"/>
                          </a:solidFill>
                          <a:latin typeface="Cambria Math" panose="02040503050406030204" pitchFamily="18" charset="0"/>
                        </a:rPr>
                        <m:t>=</m:t>
                      </m:r>
                      <m:r>
                        <a:rPr lang="en-GB" sz="2000" b="1" i="1" smtClean="0">
                          <a:solidFill>
                            <a:schemeClr val="accent1"/>
                          </a:solidFill>
                          <a:latin typeface="Cambria Math" panose="02040503050406030204" pitchFamily="18" charset="0"/>
                        </a:rPr>
                        <m:t>𝟎</m:t>
                      </m:r>
                      <m:r>
                        <a:rPr lang="en-GB" sz="2000" b="1" i="1" smtClean="0">
                          <a:solidFill>
                            <a:schemeClr val="accent1"/>
                          </a:solidFill>
                          <a:latin typeface="Cambria Math" panose="02040503050406030204" pitchFamily="18" charset="0"/>
                        </a:rPr>
                        <m:t>.</m:t>
                      </m:r>
                      <m:r>
                        <a:rPr lang="en-GB" sz="2000" b="1" i="1" smtClean="0">
                          <a:solidFill>
                            <a:schemeClr val="accent1"/>
                          </a:solidFill>
                          <a:latin typeface="Cambria Math" panose="02040503050406030204" pitchFamily="18" charset="0"/>
                        </a:rPr>
                        <m:t>𝟐</m:t>
                      </m:r>
                      <m:r>
                        <a:rPr lang="en-GB" sz="2000" b="1" i="1" smtClean="0">
                          <a:solidFill>
                            <a:schemeClr val="accent1"/>
                          </a:solidFill>
                          <a:latin typeface="Cambria Math" panose="02040503050406030204" pitchFamily="18" charset="0"/>
                        </a:rPr>
                        <m:t>%</m:t>
                      </m:r>
                    </m:oMath>
                  </m:oMathPara>
                </a14:m>
                <a:endParaRPr lang="en-GB" sz="2000" b="1" dirty="0">
                  <a:solidFill>
                    <a:schemeClr val="accent1"/>
                  </a:solidFill>
                </a:endParaRPr>
              </a:p>
            </p:txBody>
          </p:sp>
        </mc:Choice>
        <mc:Fallback>
          <p:sp>
            <p:nvSpPr>
              <p:cNvPr id="6" name="TextBox 5">
                <a:extLst>
                  <a:ext uri="{FF2B5EF4-FFF2-40B4-BE49-F238E27FC236}">
                    <a16:creationId xmlns:a16="http://schemas.microsoft.com/office/drawing/2014/main" id="{97D17A18-2770-B4EF-0B2E-C42609647556}"/>
                  </a:ext>
                </a:extLst>
              </p:cNvPr>
              <p:cNvSpPr txBox="1">
                <a:spLocks noRot="1" noChangeAspect="1" noMove="1" noResize="1" noEditPoints="1" noAdjustHandles="1" noChangeArrowheads="1" noChangeShapeType="1" noTextEdit="1"/>
              </p:cNvSpPr>
              <p:nvPr/>
            </p:nvSpPr>
            <p:spPr>
              <a:xfrm>
                <a:off x="406564" y="5051169"/>
                <a:ext cx="7868005" cy="1430135"/>
              </a:xfrm>
              <a:prstGeom prst="rect">
                <a:avLst/>
              </a:prstGeom>
              <a:blipFill>
                <a:blip r:embed="rId3"/>
                <a:stretch>
                  <a:fillRect l="-968" b="-4386"/>
                </a:stretch>
              </a:blipFill>
            </p:spPr>
            <p:txBody>
              <a:bodyPr/>
              <a:lstStyle/>
              <a:p>
                <a:r>
                  <a:rPr lang="en-GB">
                    <a:noFill/>
                  </a:rPr>
                  <a:t> </a:t>
                </a:r>
              </a:p>
            </p:txBody>
          </p:sp>
        </mc:Fallback>
      </mc:AlternateContent>
    </p:spTree>
    <p:extLst>
      <p:ext uri="{BB962C8B-B14F-4D97-AF65-F5344CB8AC3E}">
        <p14:creationId xmlns:p14="http://schemas.microsoft.com/office/powerpoint/2010/main" val="284379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3" grpId="0"/>
      <p:bldP spid="4" grpId="0"/>
      <p:bldP spid="5"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11C79-17DB-8E8E-AF44-5D49D0632BBF}"/>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TextBox 2">
            <a:extLst>
              <a:ext uri="{FF2B5EF4-FFF2-40B4-BE49-F238E27FC236}">
                <a16:creationId xmlns:a16="http://schemas.microsoft.com/office/drawing/2014/main" id="{4985E7CC-02BF-7209-52CA-18C6DE01E7BA}"/>
              </a:ext>
            </a:extLst>
          </p:cNvPr>
          <p:cNvSpPr txBox="1"/>
          <p:nvPr/>
        </p:nvSpPr>
        <p:spPr>
          <a:xfrm>
            <a:off x="446539" y="788966"/>
            <a:ext cx="10975966" cy="3785652"/>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1g. Suggested points: </a:t>
            </a:r>
          </a:p>
          <a:p>
            <a:pPr marL="342900" indent="-342900">
              <a:buFont typeface="Arial" panose="020B0604020202020204" pitchFamily="34" charset="0"/>
              <a:buChar char="•"/>
            </a:pPr>
            <a:r>
              <a:rPr lang="en-GB" sz="2400" b="1" dirty="0">
                <a:solidFill>
                  <a:schemeClr val="accent1"/>
                </a:solidFill>
                <a:latin typeface="Century Gothic" panose="020B0502020202020204" pitchFamily="34" charset="0"/>
              </a:rPr>
              <a:t>measure the volume of acid (using a pipette)</a:t>
            </a:r>
          </a:p>
          <a:p>
            <a:pPr marL="342900" indent="-342900">
              <a:buFont typeface="Arial" panose="020B0604020202020204" pitchFamily="34" charset="0"/>
              <a:buChar char="•"/>
            </a:pPr>
            <a:r>
              <a:rPr lang="en-GB" sz="2400" b="1" dirty="0">
                <a:solidFill>
                  <a:schemeClr val="accent1"/>
                </a:solidFill>
                <a:latin typeface="Century Gothic" panose="020B0502020202020204" pitchFamily="34" charset="0"/>
              </a:rPr>
              <a:t>place into a conical flask (on top of a white tile)</a:t>
            </a:r>
          </a:p>
          <a:p>
            <a:pPr marL="342900" indent="-342900">
              <a:buFont typeface="Arial" panose="020B0604020202020204" pitchFamily="34" charset="0"/>
              <a:buChar char="•"/>
            </a:pPr>
            <a:r>
              <a:rPr lang="en-GB" sz="2400" b="1" dirty="0">
                <a:solidFill>
                  <a:schemeClr val="accent1"/>
                </a:solidFill>
                <a:latin typeface="Century Gothic" panose="020B0502020202020204" pitchFamily="34" charset="0"/>
              </a:rPr>
              <a:t>add indicator to the acid (and swirl)</a:t>
            </a:r>
          </a:p>
          <a:p>
            <a:pPr marL="342900" indent="-342900">
              <a:buFont typeface="Arial" panose="020B0604020202020204" pitchFamily="34" charset="0"/>
              <a:buChar char="•"/>
            </a:pPr>
            <a:r>
              <a:rPr lang="en-GB" sz="2400" b="1" dirty="0">
                <a:solidFill>
                  <a:schemeClr val="accent1"/>
                </a:solidFill>
                <a:latin typeface="Century Gothic" panose="020B0502020202020204" pitchFamily="34" charset="0"/>
              </a:rPr>
              <a:t>add sodium hydroxide solution</a:t>
            </a:r>
          </a:p>
          <a:p>
            <a:pPr marL="342900" indent="-342900">
              <a:buFont typeface="Arial" panose="020B0604020202020204" pitchFamily="34" charset="0"/>
              <a:buChar char="•"/>
            </a:pPr>
            <a:r>
              <a:rPr lang="en-GB" sz="2400" b="1" dirty="0">
                <a:solidFill>
                  <a:schemeClr val="accent1"/>
                </a:solidFill>
                <a:latin typeface="Century Gothic" panose="020B0502020202020204" pitchFamily="34" charset="0"/>
              </a:rPr>
              <a:t>until the colour changes</a:t>
            </a:r>
          </a:p>
          <a:p>
            <a:pPr marL="342900" indent="-342900">
              <a:buFont typeface="Arial" panose="020B0604020202020204" pitchFamily="34" charset="0"/>
              <a:buChar char="•"/>
            </a:pPr>
            <a:r>
              <a:rPr lang="en-GB" sz="2400" b="1" dirty="0">
                <a:solidFill>
                  <a:schemeClr val="accent1"/>
                </a:solidFill>
                <a:latin typeface="Century Gothic" panose="020B0502020202020204" pitchFamily="34" charset="0"/>
              </a:rPr>
              <a:t>record the volume of sodium hydroxide solution added</a:t>
            </a:r>
          </a:p>
          <a:p>
            <a:pPr marL="342900" indent="-342900">
              <a:buFont typeface="Arial" panose="020B0604020202020204" pitchFamily="34" charset="0"/>
              <a:buChar char="•"/>
            </a:pPr>
            <a:r>
              <a:rPr lang="en-GB" sz="2400" b="1" dirty="0">
                <a:solidFill>
                  <a:schemeClr val="accent1"/>
                </a:solidFill>
                <a:latin typeface="Century Gothic" panose="020B0502020202020204" pitchFamily="34" charset="0"/>
              </a:rPr>
              <a:t>repeat procedure with the other acid</a:t>
            </a:r>
          </a:p>
          <a:p>
            <a:pPr marL="342900" indent="-342900">
              <a:buFont typeface="Arial" panose="020B0604020202020204" pitchFamily="34" charset="0"/>
              <a:buChar char="•"/>
            </a:pPr>
            <a:r>
              <a:rPr lang="en-GB" sz="2400" b="1" dirty="0">
                <a:solidFill>
                  <a:schemeClr val="accent1"/>
                </a:solidFill>
                <a:latin typeface="Century Gothic" panose="020B0502020202020204" pitchFamily="34" charset="0"/>
              </a:rPr>
              <a:t>compare the two volumes of sodium hydroxide solution to find which sample X or Y is more concentrated</a:t>
            </a:r>
          </a:p>
        </p:txBody>
      </p:sp>
    </p:spTree>
    <p:extLst>
      <p:ext uri="{BB962C8B-B14F-4D97-AF65-F5344CB8AC3E}">
        <p14:creationId xmlns:p14="http://schemas.microsoft.com/office/powerpoint/2010/main" val="2883960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2B80-6F91-F846-B16D-491D27C6968A}"/>
              </a:ext>
            </a:extLst>
          </p:cNvPr>
          <p:cNvSpPr>
            <a:spLocks noGrp="1"/>
          </p:cNvSpPr>
          <p:nvPr>
            <p:ph type="title"/>
          </p:nvPr>
        </p:nvSpPr>
        <p:spPr>
          <a:xfrm>
            <a:off x="556328" y="32657"/>
            <a:ext cx="10620000" cy="720000"/>
          </a:xfrm>
        </p:spPr>
        <p:txBody>
          <a:bodyPr/>
          <a:lstStyle/>
          <a:p>
            <a:r>
              <a:rPr lang="en-US" dirty="0">
                <a:latin typeface="Century Gothic" panose="020B0502020202020204" pitchFamily="34" charset="0"/>
              </a:rPr>
              <a:t>Answer the questions below.</a:t>
            </a:r>
          </a:p>
        </p:txBody>
      </p:sp>
      <p:sp>
        <p:nvSpPr>
          <p:cNvPr id="3" name="TextBox 2">
            <a:extLst>
              <a:ext uri="{FF2B5EF4-FFF2-40B4-BE49-F238E27FC236}">
                <a16:creationId xmlns:a16="http://schemas.microsoft.com/office/drawing/2014/main" id="{BE4F3523-268C-D64A-BE91-11249F4811AA}"/>
              </a:ext>
            </a:extLst>
          </p:cNvPr>
          <p:cNvSpPr txBox="1"/>
          <p:nvPr/>
        </p:nvSpPr>
        <p:spPr>
          <a:xfrm>
            <a:off x="482850" y="815568"/>
            <a:ext cx="11004300" cy="1569660"/>
          </a:xfrm>
          <a:prstGeom prst="rect">
            <a:avLst/>
          </a:prstGeom>
          <a:noFill/>
        </p:spPr>
        <p:txBody>
          <a:bodyPr wrap="square" rtlCol="0">
            <a:spAutoFit/>
          </a:bodyPr>
          <a:lstStyle/>
          <a:p>
            <a:pPr marL="457200" indent="-457200">
              <a:buFont typeface="+mj-lt"/>
              <a:buAutoNum type="arabicPeriod"/>
            </a:pPr>
            <a:r>
              <a:rPr lang="en-GB" sz="2400" dirty="0">
                <a:latin typeface="Century Gothic" panose="020B0502020202020204" pitchFamily="34" charset="0"/>
              </a:rPr>
              <a:t>What is the end point of a titration?</a:t>
            </a:r>
          </a:p>
          <a:p>
            <a:pPr marL="914400" lvl="1" indent="-457200">
              <a:buFont typeface="Wingdings" pitchFamily="2" charset="2"/>
              <a:buChar char="q"/>
            </a:pPr>
            <a:r>
              <a:rPr lang="en-GB" sz="2400" dirty="0">
                <a:latin typeface="Century Gothic" panose="020B0502020202020204" pitchFamily="34" charset="0"/>
              </a:rPr>
              <a:t>A. When the acid/alkali has been completely neutralised</a:t>
            </a:r>
            <a:endParaRPr lang="en-GB" sz="2400" baseline="30000"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B. When all of the acid/alkali has been used up</a:t>
            </a:r>
            <a:endParaRPr lang="en-GB" sz="2400" baseline="30000"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C. The volume used to complete the titration</a:t>
            </a:r>
            <a:endParaRPr lang="en-GB" sz="2400" baseline="30000" dirty="0">
              <a:latin typeface="Century Gothic" panose="020B0502020202020204" pitchFamily="34" charset="0"/>
            </a:endParaRPr>
          </a:p>
        </p:txBody>
      </p:sp>
      <p:sp>
        <p:nvSpPr>
          <p:cNvPr id="4" name="TextBox 3">
            <a:extLst>
              <a:ext uri="{FF2B5EF4-FFF2-40B4-BE49-F238E27FC236}">
                <a16:creationId xmlns:a16="http://schemas.microsoft.com/office/drawing/2014/main" id="{49D9FD6F-2370-714D-B4BC-9DA02B16D063}"/>
              </a:ext>
            </a:extLst>
          </p:cNvPr>
          <p:cNvSpPr txBox="1"/>
          <p:nvPr/>
        </p:nvSpPr>
        <p:spPr>
          <a:xfrm>
            <a:off x="501955" y="2466291"/>
            <a:ext cx="11081904" cy="1938992"/>
          </a:xfrm>
          <a:prstGeom prst="rect">
            <a:avLst/>
          </a:prstGeom>
          <a:noFill/>
        </p:spPr>
        <p:txBody>
          <a:bodyPr wrap="square" rtlCol="0">
            <a:spAutoFit/>
          </a:bodyPr>
          <a:lstStyle/>
          <a:p>
            <a:pPr marL="457200" indent="-457200">
              <a:buFont typeface="+mj-lt"/>
              <a:buAutoNum type="arabicPeriod" startAt="2"/>
            </a:pPr>
            <a:r>
              <a:rPr lang="en-GB" sz="2400" dirty="0">
                <a:latin typeface="Century Gothic" panose="020B0502020202020204" pitchFamily="34" charset="0"/>
              </a:rPr>
              <a:t>Which explains why an indicator such as phenolphthalein is used for titration rather than Universal Indicator?</a:t>
            </a:r>
            <a:endParaRPr lang="en-GB" sz="2400" i="1"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A. It has an obvious colour change</a:t>
            </a:r>
          </a:p>
          <a:p>
            <a:pPr marL="914400" lvl="1" indent="-457200">
              <a:buFont typeface="Wingdings" pitchFamily="2" charset="2"/>
              <a:buChar char="q"/>
            </a:pPr>
            <a:r>
              <a:rPr lang="en-GB" sz="2400" dirty="0">
                <a:latin typeface="Century Gothic" panose="020B0502020202020204" pitchFamily="34" charset="0"/>
              </a:rPr>
              <a:t>B. It speeds up the reaction</a:t>
            </a:r>
          </a:p>
          <a:p>
            <a:pPr marL="914400" lvl="1" indent="-457200">
              <a:buFont typeface="Wingdings" pitchFamily="2" charset="2"/>
              <a:buChar char="q"/>
            </a:pPr>
            <a:r>
              <a:rPr lang="en-GB" sz="2400" dirty="0">
                <a:latin typeface="Century Gothic" panose="020B0502020202020204" pitchFamily="34" charset="0"/>
              </a:rPr>
              <a:t>C. It is cheaper and easier to obtain</a:t>
            </a:r>
          </a:p>
        </p:txBody>
      </p:sp>
      <p:sp>
        <p:nvSpPr>
          <p:cNvPr id="5" name="TextBox 4">
            <a:extLst>
              <a:ext uri="{FF2B5EF4-FFF2-40B4-BE49-F238E27FC236}">
                <a16:creationId xmlns:a16="http://schemas.microsoft.com/office/drawing/2014/main" id="{FA56AB9A-831D-8048-BB27-E49EAE012180}"/>
              </a:ext>
            </a:extLst>
          </p:cNvPr>
          <p:cNvSpPr txBox="1"/>
          <p:nvPr/>
        </p:nvSpPr>
        <p:spPr>
          <a:xfrm>
            <a:off x="516169" y="4549676"/>
            <a:ext cx="10833853" cy="1938992"/>
          </a:xfrm>
          <a:prstGeom prst="rect">
            <a:avLst/>
          </a:prstGeom>
          <a:noFill/>
        </p:spPr>
        <p:txBody>
          <a:bodyPr wrap="square" rtlCol="0">
            <a:spAutoFit/>
          </a:bodyPr>
          <a:lstStyle/>
          <a:p>
            <a:pPr marL="457200" indent="-457200">
              <a:buFont typeface="+mj-lt"/>
              <a:buAutoNum type="arabicPeriod" startAt="3"/>
            </a:pPr>
            <a:r>
              <a:rPr lang="en-GB" sz="2400" dirty="0">
                <a:latin typeface="Century Gothic" panose="020B0502020202020204" pitchFamily="34" charset="0"/>
              </a:rPr>
              <a:t>Which is the most appropriate piece of apparatus to measure a volume of 25 cm</a:t>
            </a:r>
            <a:r>
              <a:rPr lang="en-GB" sz="2400" baseline="30000" dirty="0">
                <a:latin typeface="Century Gothic" panose="020B0502020202020204" pitchFamily="34" charset="0"/>
              </a:rPr>
              <a:t>3</a:t>
            </a:r>
            <a:r>
              <a:rPr lang="en-GB" sz="2400" dirty="0">
                <a:latin typeface="Century Gothic" panose="020B0502020202020204" pitchFamily="34" charset="0"/>
              </a:rPr>
              <a:t>? </a:t>
            </a:r>
          </a:p>
          <a:p>
            <a:pPr marL="914400" lvl="1" indent="-457200">
              <a:buFont typeface="Wingdings" pitchFamily="2" charset="2"/>
              <a:buChar char="q"/>
            </a:pPr>
            <a:r>
              <a:rPr lang="en-GB" sz="2400" dirty="0">
                <a:latin typeface="Century Gothic" panose="020B0502020202020204" pitchFamily="34" charset="0"/>
              </a:rPr>
              <a:t>A. A measuring cylinder</a:t>
            </a:r>
          </a:p>
          <a:p>
            <a:pPr marL="914400" lvl="1" indent="-457200">
              <a:buFont typeface="Wingdings" pitchFamily="2" charset="2"/>
              <a:buChar char="q"/>
            </a:pPr>
            <a:r>
              <a:rPr lang="en-GB" sz="2400" dirty="0">
                <a:latin typeface="Century Gothic" panose="020B0502020202020204" pitchFamily="34" charset="0"/>
              </a:rPr>
              <a:t>B. A conical flask</a:t>
            </a:r>
            <a:endParaRPr lang="en-GB" sz="2400" baseline="30000"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C. A pipette</a:t>
            </a:r>
          </a:p>
        </p:txBody>
      </p:sp>
      <p:sp>
        <p:nvSpPr>
          <p:cNvPr id="6" name="TextBox 5">
            <a:extLst>
              <a:ext uri="{FF2B5EF4-FFF2-40B4-BE49-F238E27FC236}">
                <a16:creationId xmlns:a16="http://schemas.microsoft.com/office/drawing/2014/main" id="{414A8B36-6BDF-BE4B-8892-9B947E7C3878}"/>
              </a:ext>
            </a:extLst>
          </p:cNvPr>
          <p:cNvSpPr txBox="1"/>
          <p:nvPr/>
        </p:nvSpPr>
        <p:spPr>
          <a:xfrm>
            <a:off x="936607" y="981563"/>
            <a:ext cx="530915" cy="646331"/>
          </a:xfrm>
          <a:prstGeom prst="rect">
            <a:avLst/>
          </a:prstGeom>
          <a:noFill/>
        </p:spPr>
        <p:txBody>
          <a:bodyPr wrap="none" rtlCol="0">
            <a:spAutoFit/>
          </a:bodyPr>
          <a:lstStyle/>
          <a:p>
            <a:r>
              <a:rPr lang="en-GB" sz="3600" b="1" dirty="0">
                <a:solidFill>
                  <a:srgbClr val="0070C0"/>
                </a:solidFill>
              </a:rPr>
              <a:t>✓</a:t>
            </a:r>
          </a:p>
        </p:txBody>
      </p:sp>
      <p:sp>
        <p:nvSpPr>
          <p:cNvPr id="7" name="TextBox 6">
            <a:extLst>
              <a:ext uri="{FF2B5EF4-FFF2-40B4-BE49-F238E27FC236}">
                <a16:creationId xmlns:a16="http://schemas.microsoft.com/office/drawing/2014/main" id="{35D929A0-231D-1240-9D4E-D34941075FB6}"/>
              </a:ext>
            </a:extLst>
          </p:cNvPr>
          <p:cNvSpPr txBox="1"/>
          <p:nvPr/>
        </p:nvSpPr>
        <p:spPr>
          <a:xfrm>
            <a:off x="949319" y="3017004"/>
            <a:ext cx="530915" cy="646331"/>
          </a:xfrm>
          <a:prstGeom prst="rect">
            <a:avLst/>
          </a:prstGeom>
          <a:noFill/>
        </p:spPr>
        <p:txBody>
          <a:bodyPr wrap="none" rtlCol="0">
            <a:spAutoFit/>
          </a:bodyPr>
          <a:lstStyle/>
          <a:p>
            <a:r>
              <a:rPr lang="en-GB" sz="3600" b="1" dirty="0">
                <a:solidFill>
                  <a:srgbClr val="0070C0"/>
                </a:solidFill>
              </a:rPr>
              <a:t>✓</a:t>
            </a:r>
          </a:p>
        </p:txBody>
      </p:sp>
      <p:sp>
        <p:nvSpPr>
          <p:cNvPr id="8" name="TextBox 7">
            <a:extLst>
              <a:ext uri="{FF2B5EF4-FFF2-40B4-BE49-F238E27FC236}">
                <a16:creationId xmlns:a16="http://schemas.microsoft.com/office/drawing/2014/main" id="{2D665B36-599A-0A4B-82CC-E13599829A11}"/>
              </a:ext>
            </a:extLst>
          </p:cNvPr>
          <p:cNvSpPr txBox="1"/>
          <p:nvPr/>
        </p:nvSpPr>
        <p:spPr>
          <a:xfrm>
            <a:off x="961381" y="5809264"/>
            <a:ext cx="523091" cy="646331"/>
          </a:xfrm>
          <a:prstGeom prst="rect">
            <a:avLst/>
          </a:prstGeom>
          <a:noFill/>
        </p:spPr>
        <p:txBody>
          <a:bodyPr wrap="square" rtlCol="0">
            <a:spAutoFit/>
          </a:bodyPr>
          <a:lstStyle/>
          <a:p>
            <a:r>
              <a:rPr lang="en-GB" sz="3600" b="1" dirty="0">
                <a:solidFill>
                  <a:srgbClr val="0070C0"/>
                </a:solidFill>
              </a:rPr>
              <a:t>✓</a:t>
            </a:r>
          </a:p>
        </p:txBody>
      </p:sp>
      <p:cxnSp>
        <p:nvCxnSpPr>
          <p:cNvPr id="11" name="Straight Connector 10">
            <a:extLst>
              <a:ext uri="{FF2B5EF4-FFF2-40B4-BE49-F238E27FC236}">
                <a16:creationId xmlns:a16="http://schemas.microsoft.com/office/drawing/2014/main" id="{1B767C6D-CD5A-249F-EC71-5236ED27E51E}"/>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434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459130011"/>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C4.3.11 C4.3.12</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spTree>
    <p:extLst>
      <p:ext uri="{BB962C8B-B14F-4D97-AF65-F5344CB8AC3E}">
        <p14:creationId xmlns:p14="http://schemas.microsoft.com/office/powerpoint/2010/main" val="2456035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3" name="Google Shape;100;p1">
            <a:extLst>
              <a:ext uri="{FF2B5EF4-FFF2-40B4-BE49-F238E27FC236}">
                <a16:creationId xmlns:a16="http://schemas.microsoft.com/office/drawing/2014/main" id="{83F108E7-A399-1280-E087-5AC491259837}"/>
              </a:ext>
            </a:extLst>
          </p:cNvPr>
          <p:cNvSpPr txBox="1"/>
          <p:nvPr/>
        </p:nvSpPr>
        <p:spPr>
          <a:xfrm>
            <a:off x="355600" y="297765"/>
            <a:ext cx="11025762" cy="54783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Taking it Further: RPA Determining an Unknown Concentration by Titration</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Answer the questions below.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the formula for sulfuric acid. </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Calculate the relative formula mass of sodium hydroxide (NaOH). </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Write a word equation for the reaction between sulfuric acid and sodium hydroxide.  </a:t>
            </a:r>
          </a:p>
          <a:p>
            <a:pPr marL="457200" indent="-457200">
              <a:buClr>
                <a:schemeClr val="dk1"/>
              </a:buClr>
              <a:buSzPts val="2400"/>
              <a:buFontTx/>
              <a:buAutoNum type="arabicPeriod"/>
            </a:pPr>
            <a:endParaRPr lang="en-GB" sz="2400" dirty="0">
              <a:solidFill>
                <a:schemeClr val="dk1"/>
              </a:solidFill>
              <a:latin typeface="Century Gothic"/>
              <a:ea typeface="Century Gothic"/>
              <a:cs typeface="Century Gothic"/>
              <a:sym typeface="Century Gothic"/>
            </a:endParaRP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What type of reaction is this?</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Name the salt that would be produced in a reaction between hydrochloric acid and potassium hydroxide.</a:t>
            </a:r>
          </a:p>
        </p:txBody>
      </p:sp>
      <p:sp>
        <p:nvSpPr>
          <p:cNvPr id="4" name="Google Shape;102;p1">
            <a:extLst>
              <a:ext uri="{FF2B5EF4-FFF2-40B4-BE49-F238E27FC236}">
                <a16:creationId xmlns:a16="http://schemas.microsoft.com/office/drawing/2014/main" id="{D0C6CD21-7393-4402-F65D-94B93D109BFA}"/>
              </a:ext>
            </a:extLst>
          </p:cNvPr>
          <p:cNvSpPr txBox="1"/>
          <p:nvPr/>
        </p:nvSpPr>
        <p:spPr>
          <a:xfrm>
            <a:off x="819462" y="1978655"/>
            <a:ext cx="1437355"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1"/>
                </a:solidFill>
                <a:latin typeface="Century Gothic"/>
                <a:ea typeface="Arial"/>
                <a:cs typeface="Arial"/>
                <a:sym typeface="Century Gothic"/>
              </a:rPr>
              <a:t>H</a:t>
            </a:r>
            <a:r>
              <a:rPr lang="en-GB" sz="2400" b="1" baseline="-25000" dirty="0">
                <a:solidFill>
                  <a:schemeClr val="accent1"/>
                </a:solidFill>
                <a:latin typeface="Century Gothic"/>
                <a:ea typeface="Arial"/>
                <a:cs typeface="Arial"/>
                <a:sym typeface="Century Gothic"/>
              </a:rPr>
              <a:t>2</a:t>
            </a:r>
            <a:r>
              <a:rPr lang="en-GB" sz="2400" b="1" dirty="0">
                <a:solidFill>
                  <a:schemeClr val="accent1"/>
                </a:solidFill>
                <a:latin typeface="Century Gothic"/>
                <a:ea typeface="Arial"/>
                <a:cs typeface="Arial"/>
                <a:sym typeface="Century Gothic"/>
              </a:rPr>
              <a:t>SO</a:t>
            </a:r>
            <a:r>
              <a:rPr lang="en-GB" sz="2400" b="1" baseline="-25000" dirty="0">
                <a:solidFill>
                  <a:schemeClr val="accent1"/>
                </a:solidFill>
                <a:latin typeface="Century Gothic"/>
                <a:ea typeface="Arial"/>
                <a:cs typeface="Arial"/>
                <a:sym typeface="Century Gothic"/>
              </a:rPr>
              <a:t>4</a:t>
            </a:r>
            <a:endParaRPr lang="en-GB" sz="1400" b="1" baseline="-25000" dirty="0">
              <a:solidFill>
                <a:schemeClr val="accent1"/>
              </a:solidFill>
              <a:latin typeface="PT Sans" panose="020B0503020203020204" pitchFamily="34" charset="77"/>
              <a:ea typeface="Arial"/>
              <a:cs typeface="Arial"/>
              <a:sym typeface="Arial"/>
            </a:endParaRPr>
          </a:p>
        </p:txBody>
      </p:sp>
      <p:sp>
        <p:nvSpPr>
          <p:cNvPr id="5" name="Google Shape;103;p1">
            <a:extLst>
              <a:ext uri="{FF2B5EF4-FFF2-40B4-BE49-F238E27FC236}">
                <a16:creationId xmlns:a16="http://schemas.microsoft.com/office/drawing/2014/main" id="{5D871398-990A-B287-C190-00BAE22FD051}"/>
              </a:ext>
            </a:extLst>
          </p:cNvPr>
          <p:cNvSpPr txBox="1"/>
          <p:nvPr/>
        </p:nvSpPr>
        <p:spPr>
          <a:xfrm>
            <a:off x="805174" y="2700043"/>
            <a:ext cx="1011682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Century Gothic"/>
                <a:cs typeface="Century Gothic"/>
                <a:sym typeface="Century Gothic"/>
              </a:rPr>
              <a:t>23+16+1 = 40</a:t>
            </a:r>
            <a:endParaRPr sz="1400" b="1" i="0" u="none" strike="noStrike" cap="none" baseline="-25000" dirty="0">
              <a:solidFill>
                <a:schemeClr val="accent1"/>
              </a:solidFill>
              <a:latin typeface="Arial"/>
              <a:ea typeface="Arial"/>
              <a:cs typeface="Arial"/>
              <a:sym typeface="Arial"/>
            </a:endParaRPr>
          </a:p>
        </p:txBody>
      </p:sp>
      <p:sp>
        <p:nvSpPr>
          <p:cNvPr id="7" name="Google Shape;103;p1">
            <a:extLst>
              <a:ext uri="{FF2B5EF4-FFF2-40B4-BE49-F238E27FC236}">
                <a16:creationId xmlns:a16="http://schemas.microsoft.com/office/drawing/2014/main" id="{3F035423-06E4-A3DD-DA53-3C1899C09050}"/>
              </a:ext>
            </a:extLst>
          </p:cNvPr>
          <p:cNvSpPr txBox="1"/>
          <p:nvPr/>
        </p:nvSpPr>
        <p:spPr>
          <a:xfrm>
            <a:off x="822662" y="3794604"/>
            <a:ext cx="9936129"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panose="020B0502020202020204" pitchFamily="34" charset="0"/>
                <a:ea typeface="Arial"/>
                <a:cs typeface="Arial"/>
                <a:sym typeface="Arial"/>
              </a:rPr>
              <a:t>Sodium hydroxide + sulfuric acid </a:t>
            </a:r>
            <a:r>
              <a:rPr lang="en-GB" sz="2400" b="1" dirty="0">
                <a:solidFill>
                  <a:schemeClr val="accent1"/>
                </a:solidFill>
                <a:latin typeface="Century Gothic" panose="020B0502020202020204" pitchFamily="34" charset="0"/>
                <a:ea typeface="Arial"/>
                <a:cs typeface="Arial"/>
                <a:sym typeface="Wingdings" pitchFamily="2" charset="2"/>
              </a:rPr>
              <a:t> sodium sulfate + water</a:t>
            </a:r>
            <a:endParaRPr sz="2400" b="1" u="none" strike="noStrike" cap="none" dirty="0">
              <a:solidFill>
                <a:schemeClr val="accent1"/>
              </a:solidFill>
              <a:latin typeface="Century Gothic" panose="020B0502020202020204" pitchFamily="34" charset="0"/>
              <a:ea typeface="Arial"/>
              <a:cs typeface="Arial"/>
              <a:sym typeface="Arial"/>
            </a:endParaRPr>
          </a:p>
        </p:txBody>
      </p:sp>
      <p:sp>
        <p:nvSpPr>
          <p:cNvPr id="10" name="Google Shape;103;p1">
            <a:extLst>
              <a:ext uri="{FF2B5EF4-FFF2-40B4-BE49-F238E27FC236}">
                <a16:creationId xmlns:a16="http://schemas.microsoft.com/office/drawing/2014/main" id="{E8CBB69B-B910-8483-3EE3-EB4267AD1648}"/>
              </a:ext>
            </a:extLst>
          </p:cNvPr>
          <p:cNvSpPr txBox="1"/>
          <p:nvPr/>
        </p:nvSpPr>
        <p:spPr>
          <a:xfrm>
            <a:off x="844837" y="4524549"/>
            <a:ext cx="4630953"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1"/>
                </a:solidFill>
                <a:latin typeface="Century Gothic" panose="020B0502020202020204" pitchFamily="34" charset="0"/>
              </a:rPr>
              <a:t>Neutralisation</a:t>
            </a:r>
          </a:p>
        </p:txBody>
      </p:sp>
      <p:sp>
        <p:nvSpPr>
          <p:cNvPr id="6" name="Google Shape;103;p1">
            <a:extLst>
              <a:ext uri="{FF2B5EF4-FFF2-40B4-BE49-F238E27FC236}">
                <a16:creationId xmlns:a16="http://schemas.microsoft.com/office/drawing/2014/main" id="{7FE0BCE5-3064-8E46-7BD5-EF1F96F87113}"/>
              </a:ext>
            </a:extLst>
          </p:cNvPr>
          <p:cNvSpPr txBox="1"/>
          <p:nvPr/>
        </p:nvSpPr>
        <p:spPr>
          <a:xfrm>
            <a:off x="859051" y="5699063"/>
            <a:ext cx="6492537"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none" strike="noStrike" cap="none" dirty="0">
                <a:solidFill>
                  <a:schemeClr val="accent1"/>
                </a:solidFill>
                <a:latin typeface="Century Gothic" panose="020B0502020202020204" pitchFamily="34" charset="0"/>
                <a:ea typeface="Arial"/>
                <a:cs typeface="Arial"/>
                <a:sym typeface="Arial"/>
              </a:rPr>
              <a:t>Potassium chloride</a:t>
            </a:r>
            <a:endParaRPr sz="2400" b="1" u="none" strike="noStrike" cap="none" dirty="0">
              <a:solidFill>
                <a:schemeClr val="accent1"/>
              </a:solidFill>
              <a:latin typeface="Century Gothic" panose="020B0502020202020204" pitchFamily="34" charset="0"/>
              <a:ea typeface="Arial"/>
              <a:cs typeface="Arial"/>
              <a:sym typeface="Arial"/>
            </a:endParaRPr>
          </a:p>
        </p:txBody>
      </p:sp>
      <p:cxnSp>
        <p:nvCxnSpPr>
          <p:cNvPr id="9" name="Straight Connector 8">
            <a:extLst>
              <a:ext uri="{FF2B5EF4-FFF2-40B4-BE49-F238E27FC236}">
                <a16:creationId xmlns:a16="http://schemas.microsoft.com/office/drawing/2014/main" id="{489DB257-0506-0EC6-C303-83C29893EC3C}"/>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pic>
        <p:nvPicPr>
          <p:cNvPr id="2" name="Picture 1" descr="Icon&#10;&#10;Description automatically generated">
            <a:extLst>
              <a:ext uri="{FF2B5EF4-FFF2-40B4-BE49-F238E27FC236}">
                <a16:creationId xmlns:a16="http://schemas.microsoft.com/office/drawing/2014/main" id="{91CF7584-0FCC-94E6-6D64-15C0CDCCABE0}"/>
              </a:ext>
            </a:extLst>
          </p:cNvPr>
          <p:cNvPicPr>
            <a:picLocks noChangeAspect="1"/>
          </p:cNvPicPr>
          <p:nvPr/>
        </p:nvPicPr>
        <p:blipFill>
          <a:blip r:embed="rId3"/>
          <a:stretch>
            <a:fillRect/>
          </a:stretch>
        </p:blipFill>
        <p:spPr>
          <a:xfrm>
            <a:off x="10420881" y="5740340"/>
            <a:ext cx="1145669" cy="547730"/>
          </a:xfrm>
          <a:prstGeom prst="rect">
            <a:avLst/>
          </a:prstGeom>
        </p:spPr>
      </p:pic>
    </p:spTree>
    <p:extLst>
      <p:ext uri="{BB962C8B-B14F-4D97-AF65-F5344CB8AC3E}">
        <p14:creationId xmlns:p14="http://schemas.microsoft.com/office/powerpoint/2010/main" val="299887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70AB30FB-0351-71DF-713C-AF539C8FA4F4}"/>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8" name="Google Shape;100;p1">
            <a:extLst>
              <a:ext uri="{FF2B5EF4-FFF2-40B4-BE49-F238E27FC236}">
                <a16:creationId xmlns:a16="http://schemas.microsoft.com/office/drawing/2014/main" id="{A3F4895E-1D02-224B-8268-6EB01190633F}"/>
              </a:ext>
            </a:extLst>
          </p:cNvPr>
          <p:cNvSpPr txBox="1"/>
          <p:nvPr/>
        </p:nvSpPr>
        <p:spPr>
          <a:xfrm>
            <a:off x="389466" y="230032"/>
            <a:ext cx="11176001" cy="47397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Taking it Further: RPA Determining an Unknown Concentration by Titration</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Do Now: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the formula for sulfuric acid. </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Calculate the relative formula mass of sodium hydroxide (NaOH). </a:t>
            </a: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Write a word equation for the reaction between sulfuric acid and sodium hydroxide.  </a:t>
            </a: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What type of reaction is this?</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Name the salt that would be produced in a reaction between hydrochloric acid and potassium hydroxide.</a:t>
            </a:r>
          </a:p>
          <a:p>
            <a:pPr lvl="0">
              <a:buClr>
                <a:schemeClr val="dk1"/>
              </a:buClr>
              <a:buSzPts val="2400"/>
            </a:pPr>
            <a:endParaRPr lang="en-GB" sz="2400"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Century Gothic"/>
                <a:ea typeface="Century Gothic"/>
                <a:cs typeface="Century Gothic"/>
                <a:sym typeface="Century Gothic"/>
              </a:rPr>
              <a:t>Drill:</a:t>
            </a:r>
          </a:p>
        </p:txBody>
      </p:sp>
      <p:sp>
        <p:nvSpPr>
          <p:cNvPr id="12" name="TextBox 11">
            <a:extLst>
              <a:ext uri="{FF2B5EF4-FFF2-40B4-BE49-F238E27FC236}">
                <a16:creationId xmlns:a16="http://schemas.microsoft.com/office/drawing/2014/main" id="{3C802F7E-3BDC-29DF-FAF3-F9A1F08B6D0E}"/>
              </a:ext>
            </a:extLst>
          </p:cNvPr>
          <p:cNvSpPr txBox="1"/>
          <p:nvPr/>
        </p:nvSpPr>
        <p:spPr>
          <a:xfrm>
            <a:off x="401518" y="4821906"/>
            <a:ext cx="9887564" cy="1200329"/>
          </a:xfrm>
          <a:prstGeom prst="rect">
            <a:avLst/>
          </a:prstGeom>
          <a:noFill/>
        </p:spPr>
        <p:txBody>
          <a:bodyPr wrap="square">
            <a:spAutoFit/>
          </a:bodyPr>
          <a:lstStyle/>
          <a:p>
            <a:pPr marL="457200" marR="0" lvl="0" indent="-457200" algn="l" rtl="0">
              <a:lnSpc>
                <a:spcPct val="100000"/>
              </a:lnSpc>
              <a:spcBef>
                <a:spcPts val="0"/>
              </a:spcBef>
              <a:spcAft>
                <a:spcPts val="0"/>
              </a:spcAft>
              <a:buClr>
                <a:schemeClr val="dk1"/>
              </a:buClr>
              <a:buSzPts val="2400"/>
              <a:buAutoNum type="arabicPeriod"/>
            </a:pPr>
            <a:r>
              <a:rPr lang="en-US" sz="2400" dirty="0">
                <a:solidFill>
                  <a:schemeClr val="dk1"/>
                </a:solidFill>
                <a:latin typeface="Century Gothic"/>
                <a:ea typeface="Century Gothic"/>
                <a:cs typeface="Century Gothic"/>
                <a:sym typeface="Century Gothic"/>
              </a:rPr>
              <a:t>Describe three ways to tell if a substance is acidic.</a:t>
            </a:r>
          </a:p>
          <a:p>
            <a:pPr marL="457200" marR="0" lvl="0" indent="-457200" algn="l" rtl="0">
              <a:lnSpc>
                <a:spcPct val="100000"/>
              </a:lnSpc>
              <a:spcBef>
                <a:spcPts val="0"/>
              </a:spcBef>
              <a:spcAft>
                <a:spcPts val="0"/>
              </a:spcAft>
              <a:buClr>
                <a:schemeClr val="dk1"/>
              </a:buClr>
              <a:buSzPts val="2400"/>
              <a:buAutoNum type="arabicPeriod"/>
            </a:pPr>
            <a:r>
              <a:rPr lang="en-US" sz="2400" dirty="0">
                <a:solidFill>
                  <a:schemeClr val="dk1"/>
                </a:solidFill>
                <a:latin typeface="Century Gothic"/>
                <a:ea typeface="Century Gothic"/>
                <a:cs typeface="Century Gothic"/>
                <a:sym typeface="Century Gothic"/>
              </a:rPr>
              <a:t>State the colour that Universal Indicator would turn in an acid.</a:t>
            </a:r>
          </a:p>
          <a:p>
            <a:pPr marL="457200" indent="-457200">
              <a:buClr>
                <a:schemeClr val="dk1"/>
              </a:buClr>
              <a:buSzPts val="2400"/>
              <a:buFontTx/>
              <a:buAutoNum type="arabicPeriod"/>
            </a:pPr>
            <a:r>
              <a:rPr lang="en-US" sz="2400" dirty="0">
                <a:solidFill>
                  <a:schemeClr val="dk1"/>
                </a:solidFill>
                <a:latin typeface="Century Gothic"/>
                <a:ea typeface="Century Gothic"/>
                <a:cs typeface="Century Gothic"/>
                <a:sym typeface="Century Gothic"/>
              </a:rPr>
              <a:t>Give a disadvantage of Universal Indicator. </a:t>
            </a:r>
          </a:p>
        </p:txBody>
      </p:sp>
      <p:pic>
        <p:nvPicPr>
          <p:cNvPr id="3" name="Picture 2" descr="Icon&#10;&#10;Description automatically generated">
            <a:extLst>
              <a:ext uri="{FF2B5EF4-FFF2-40B4-BE49-F238E27FC236}">
                <a16:creationId xmlns:a16="http://schemas.microsoft.com/office/drawing/2014/main" id="{DC456C9F-0601-A8FB-98E8-9820AE1A99F2}"/>
              </a:ext>
            </a:extLst>
          </p:cNvPr>
          <p:cNvPicPr>
            <a:picLocks noChangeAspect="1"/>
          </p:cNvPicPr>
          <p:nvPr/>
        </p:nvPicPr>
        <p:blipFill>
          <a:blip r:embed="rId3"/>
          <a:stretch>
            <a:fillRect/>
          </a:stretch>
        </p:blipFill>
        <p:spPr>
          <a:xfrm>
            <a:off x="10449457" y="5754628"/>
            <a:ext cx="1145669" cy="547730"/>
          </a:xfrm>
          <a:prstGeom prst="rect">
            <a:avLst/>
          </a:prstGeom>
        </p:spPr>
      </p:pic>
    </p:spTree>
    <p:extLst>
      <p:ext uri="{BB962C8B-B14F-4D97-AF65-F5344CB8AC3E}">
        <p14:creationId xmlns:p14="http://schemas.microsoft.com/office/powerpoint/2010/main" val="3330400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599" y="297765"/>
            <a:ext cx="11064673" cy="50167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Taking it Further: RPA Determining an Unknown Concentration by Titration</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Read Now:</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lvl="0" algn="just">
              <a:buClr>
                <a:srgbClr val="000000"/>
              </a:buClr>
              <a:buSzPts val="2400"/>
            </a:pPr>
            <a:r>
              <a:rPr lang="en-GB" sz="2000" i="0" u="none" strike="noStrike" cap="none" dirty="0">
                <a:solidFill>
                  <a:schemeClr val="dk1"/>
                </a:solidFill>
                <a:latin typeface="Century Gothic"/>
                <a:ea typeface="Century Gothic"/>
                <a:cs typeface="Century Gothic"/>
                <a:sym typeface="Century Gothic"/>
              </a:rPr>
              <a:t>Titrations are a method of quantitative analysis. This means that they provide numerical information, unlik</a:t>
            </a:r>
            <a:r>
              <a:rPr lang="en-GB" sz="2000" dirty="0">
                <a:solidFill>
                  <a:schemeClr val="dk1"/>
                </a:solidFill>
                <a:latin typeface="Century Gothic"/>
                <a:ea typeface="Century Gothic"/>
                <a:cs typeface="Century Gothic"/>
                <a:sym typeface="Century Gothic"/>
              </a:rPr>
              <a:t>e in a qualitative analysis. For example, in a titration, you can determine a volume of acid required to neutralise an alkali. This is a numerical quantity. However, in a qualitative analysis, a numerical value is not given. An example of a qualitative analysis that we have seen already is using different food tests to identify the presence of different nutrients. Iodine can be used to test for the presence of starch. If starch is present, iodine turns blue-black. These reagents can show whether or not a nutrient is present, but cannot tell you how much of a nutrient is present. The starch test is also useful when identifying if a leaf has produced starch, showing that it has been converted from glucose produced in photosynthesis. </a:t>
            </a: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ct val="100000"/>
              <a:buFont typeface="+mj-lt"/>
              <a:buAutoNum type="arabicPeriod"/>
            </a:pPr>
            <a:endParaRPr lang="en-GB" sz="2400" dirty="0">
              <a:solidFill>
                <a:schemeClr val="dk1"/>
              </a:solidFill>
              <a:latin typeface="Century Gothic"/>
              <a:ea typeface="Century Gothic"/>
              <a:cs typeface="Century Gothic"/>
              <a:sym typeface="Century Gothic"/>
            </a:endParaRPr>
          </a:p>
        </p:txBody>
      </p:sp>
      <p:sp>
        <p:nvSpPr>
          <p:cNvPr id="4" name="TextBox 3">
            <a:extLst>
              <a:ext uri="{FF2B5EF4-FFF2-40B4-BE49-F238E27FC236}">
                <a16:creationId xmlns:a16="http://schemas.microsoft.com/office/drawing/2014/main" id="{B91102DD-A228-F327-C6D1-2906BA5F3FB3}"/>
              </a:ext>
            </a:extLst>
          </p:cNvPr>
          <p:cNvSpPr txBox="1"/>
          <p:nvPr/>
        </p:nvSpPr>
        <p:spPr>
          <a:xfrm>
            <a:off x="361938" y="5000340"/>
            <a:ext cx="10424387" cy="1631216"/>
          </a:xfrm>
          <a:prstGeom prst="rect">
            <a:avLst/>
          </a:prstGeom>
          <a:noFill/>
        </p:spPr>
        <p:txBody>
          <a:bodyPr wrap="square">
            <a:spAutoFit/>
          </a:bodyPr>
          <a:lstStyle/>
          <a:p>
            <a:pPr marL="457200" marR="0" lvl="0" indent="-457200" algn="l" rtl="0">
              <a:lnSpc>
                <a:spcPct val="100000"/>
              </a:lnSpc>
              <a:spcBef>
                <a:spcPts val="0"/>
              </a:spcBef>
              <a:spcAft>
                <a:spcPts val="0"/>
              </a:spcAft>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Explain what is meant by a quantitative analysis.</a:t>
            </a:r>
          </a:p>
          <a:p>
            <a:pPr marL="457200" marR="0" lvl="0" indent="-457200" algn="l" rtl="0">
              <a:lnSpc>
                <a:spcPct val="100000"/>
              </a:lnSpc>
              <a:spcBef>
                <a:spcPts val="0"/>
              </a:spcBef>
              <a:spcAft>
                <a:spcPts val="0"/>
              </a:spcAft>
              <a:buClr>
                <a:schemeClr val="dk1"/>
              </a:buClr>
              <a:buSzPct val="100000"/>
              <a:buFont typeface="+mj-lt"/>
              <a:buAutoNum type="arabicPeriod"/>
            </a:pPr>
            <a:r>
              <a:rPr lang="en-GB" sz="2000" b="0" i="0" u="none" strike="noStrike" cap="none" dirty="0">
                <a:solidFill>
                  <a:schemeClr val="dk1"/>
                </a:solidFill>
                <a:latin typeface="Century Gothic"/>
                <a:ea typeface="Century Gothic"/>
                <a:cs typeface="Century Gothic"/>
                <a:sym typeface="Century Gothic"/>
              </a:rPr>
              <a:t>Explain the difference between a quantitative analysis and a qualitative analysis.</a:t>
            </a:r>
          </a:p>
          <a:p>
            <a:pPr marL="457200" lvl="0" indent="-457200">
              <a:buClr>
                <a:schemeClr val="dk1"/>
              </a:buClr>
              <a:buSzPct val="100000"/>
              <a:buFont typeface="+mj-lt"/>
              <a:buAutoNum type="arabicPeriod"/>
            </a:pPr>
            <a:r>
              <a:rPr lang="en-GB" sz="2000" b="0" i="0" u="none" strike="noStrike" cap="none" dirty="0">
                <a:solidFill>
                  <a:schemeClr val="dk1"/>
                </a:solidFill>
                <a:latin typeface="Century Gothic"/>
                <a:ea typeface="Century Gothic"/>
                <a:cs typeface="Century Gothic"/>
                <a:sym typeface="Century Gothic"/>
              </a:rPr>
              <a:t>Give an example of a quantitative analysis.</a:t>
            </a:r>
          </a:p>
          <a:p>
            <a:pPr marL="457200" lvl="0" indent="-457200">
              <a:buClr>
                <a:schemeClr val="dk1"/>
              </a:buClr>
              <a:buSzPct val="100000"/>
              <a:buFont typeface="+mj-lt"/>
              <a:buAutoNum type="arabicPeriod"/>
            </a:pPr>
            <a:r>
              <a:rPr lang="en-GB" sz="2000" dirty="0">
                <a:solidFill>
                  <a:schemeClr val="dk1"/>
                </a:solidFill>
                <a:latin typeface="Century Gothic"/>
                <a:sym typeface="Century Gothic"/>
              </a:rPr>
              <a:t>Describe the result of a positive test for starch. </a:t>
            </a:r>
            <a:endParaRPr lang="en-GB" sz="2000" dirty="0"/>
          </a:p>
        </p:txBody>
      </p:sp>
      <p:cxnSp>
        <p:nvCxnSpPr>
          <p:cNvPr id="2" name="Straight Connector 1">
            <a:extLst>
              <a:ext uri="{FF2B5EF4-FFF2-40B4-BE49-F238E27FC236}">
                <a16:creationId xmlns:a16="http://schemas.microsoft.com/office/drawing/2014/main" id="{B0BF99E8-9003-9188-66B5-9EC1BD095AD2}"/>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pic>
        <p:nvPicPr>
          <p:cNvPr id="3" name="Picture 2" descr="Icon&#10;&#10;Description automatically generated">
            <a:extLst>
              <a:ext uri="{FF2B5EF4-FFF2-40B4-BE49-F238E27FC236}">
                <a16:creationId xmlns:a16="http://schemas.microsoft.com/office/drawing/2014/main" id="{2F8DF38F-24AE-82C7-770B-41CA14016204}"/>
              </a:ext>
            </a:extLst>
          </p:cNvPr>
          <p:cNvPicPr>
            <a:picLocks noChangeAspect="1"/>
          </p:cNvPicPr>
          <p:nvPr/>
        </p:nvPicPr>
        <p:blipFill>
          <a:blip r:embed="rId3"/>
          <a:stretch>
            <a:fillRect/>
          </a:stretch>
        </p:blipFill>
        <p:spPr>
          <a:xfrm>
            <a:off x="10420881" y="5740340"/>
            <a:ext cx="1145669" cy="547730"/>
          </a:xfrm>
          <a:prstGeom prst="rect">
            <a:avLst/>
          </a:prstGeom>
        </p:spPr>
      </p:pic>
    </p:spTree>
    <p:extLst>
      <p:ext uri="{BB962C8B-B14F-4D97-AF65-F5344CB8AC3E}">
        <p14:creationId xmlns:p14="http://schemas.microsoft.com/office/powerpoint/2010/main" val="3117368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6DB64E-125E-A389-BE69-92C338491DC4}"/>
              </a:ext>
            </a:extLst>
          </p:cNvPr>
          <p:cNvPicPr>
            <a:picLocks noChangeAspect="1"/>
          </p:cNvPicPr>
          <p:nvPr/>
        </p:nvPicPr>
        <p:blipFill>
          <a:blip r:embed="rId3"/>
          <a:stretch>
            <a:fillRect/>
          </a:stretch>
        </p:blipFill>
        <p:spPr>
          <a:xfrm>
            <a:off x="7075772" y="501578"/>
            <a:ext cx="5399378" cy="4105161"/>
          </a:xfrm>
          <a:prstGeom prst="rect">
            <a:avLst/>
          </a:prstGeom>
        </p:spPr>
      </p:pic>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C4.3.11 C4.3.12</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509479" y="2102199"/>
            <a:ext cx="5201774" cy="430800"/>
          </a:xfrm>
        </p:spPr>
        <p:txBody>
          <a:bodyPr/>
          <a:lstStyle/>
          <a:p>
            <a:r>
              <a:rPr lang="en-US" dirty="0">
                <a:latin typeface="Century Gothic" panose="020B0502020202020204" pitchFamily="34" charset="0"/>
              </a:rPr>
              <a:t>Taking it Further: RPA Acid-Alkali Titration</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03/02/2025</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panose="02040502050405020303"/>
              <a:ea typeface="+mn-ea"/>
              <a:cs typeface="+mn-cs"/>
              <a:sym typeface="Arial"/>
            </a:endParaRPr>
          </a:p>
        </p:txBody>
      </p:sp>
      <p:sp>
        <p:nvSpPr>
          <p:cNvPr id="10" name="TextBox 1">
            <a:extLst>
              <a:ext uri="{FF2B5EF4-FFF2-40B4-BE49-F238E27FC236}">
                <a16:creationId xmlns:a16="http://schemas.microsoft.com/office/drawing/2014/main" id="{29E40D1C-44AF-48D3-B0D3-718E1D46F2EB}"/>
              </a:ext>
            </a:extLst>
          </p:cNvPr>
          <p:cNvSpPr txBox="1"/>
          <p:nvPr/>
        </p:nvSpPr>
        <p:spPr>
          <a:xfrm>
            <a:off x="312638" y="4518898"/>
            <a:ext cx="10601795" cy="2646878"/>
          </a:xfrm>
          <a:prstGeom prst="rect">
            <a:avLst/>
          </a:prstGeom>
          <a:noFill/>
        </p:spPr>
        <p:txBody>
          <a:bodyPr wrap="square" lIns="91440" tIns="45720" rIns="91440" bIns="45720" numCol="2"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4.3.1 Prior Knowledge Review</a:t>
            </a: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4.3.2 (HT) </a:t>
            </a:r>
            <a:r>
              <a:rPr lang="en-US" sz="1600" dirty="0">
                <a:solidFill>
                  <a:srgbClr val="000000"/>
                </a:solidFill>
                <a:latin typeface="Century Gothic" panose="020B0502020202020204" pitchFamily="34" charset="0"/>
                <a:cs typeface="Arial"/>
                <a:sym typeface="Arial"/>
              </a:rPr>
              <a:t>Introducing the Mole</a:t>
            </a:r>
            <a:r>
              <a:rPr lang="en-US" b="1" dirty="0">
                <a:solidFill>
                  <a:srgbClr val="000000"/>
                </a:solidFill>
                <a:latin typeface="Century Gothic" panose="020B0502020202020204" pitchFamily="34" charset="0"/>
                <a:cs typeface="Arial"/>
                <a:sym typeface="Arial"/>
              </a:rPr>
              <a:t>	</a:t>
            </a:r>
            <a:endParaRPr kumimoji="0" lang="en-US"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4.3.3 (HT) </a:t>
            </a:r>
            <a:r>
              <a:rPr lang="en-US" sz="1600" dirty="0">
                <a:solidFill>
                  <a:srgbClr val="000000"/>
                </a:solidFill>
                <a:latin typeface="Century Gothic" panose="020B0502020202020204" pitchFamily="34" charset="0"/>
                <a:cs typeface="Arial"/>
                <a:sym typeface="Arial"/>
              </a:rPr>
              <a:t>Mole Calculations</a:t>
            </a:r>
            <a:endPar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4.3.4</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 PKR: Concentration</a:t>
            </a:r>
            <a:endParaRPr lang="en-US" sz="1600" i="0" u="none" strike="noStrike" kern="1200" cap="none" spc="0" normalizeH="0" baseline="0" noProof="0" dirty="0">
              <a:ln>
                <a:noFill/>
              </a:ln>
              <a:solidFill>
                <a:srgbClr val="000000"/>
              </a:solidFill>
              <a:effectLst/>
              <a:uLnTx/>
              <a:uFillTx/>
              <a:latin typeface="Century Gothic"/>
              <a:cs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4.3.5 TIF: Calculating Concentration</a:t>
            </a: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4.3.6</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 TIF: Calculating an Unknown Concentration</a:t>
            </a:r>
            <a:endParaRPr lang="en-US" sz="1600" i="0" u="none" strike="noStrike" kern="1200" cap="none" spc="0" normalizeH="0" baseline="0" noProof="0" dirty="0">
              <a:ln>
                <a:noFill/>
              </a:ln>
              <a:solidFill>
                <a:srgbClr val="000000"/>
              </a:solidFill>
              <a:effectLst/>
              <a:uLnTx/>
              <a:uFillTx/>
              <a:latin typeface="Century Gothic"/>
              <a:cs typeface="Arial"/>
            </a:endParaRPr>
          </a:p>
          <a:p>
            <a:pPr>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4.3.7</a:t>
            </a:r>
            <a:r>
              <a:rPr lang="en-US" sz="1600" dirty="0">
                <a:solidFill>
                  <a:srgbClr val="000000"/>
                </a:solidFill>
                <a:latin typeface="Century Gothic" panose="020B0502020202020204" pitchFamily="34" charset="0"/>
                <a:cs typeface="Arial"/>
                <a:sym typeface="Arial"/>
              </a:rPr>
              <a:t> (HT) Amounts of Substances in Equations</a:t>
            </a:r>
          </a:p>
          <a:p>
            <a:pPr>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4.3.8</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a:t>
            </a:r>
            <a:r>
              <a:rPr lang="en-US" sz="1600" dirty="0">
                <a:solidFill>
                  <a:srgbClr val="000000"/>
                </a:solidFill>
                <a:latin typeface="Century Gothic" panose="020B0502020202020204" pitchFamily="34" charset="0"/>
                <a:cs typeface="Arial"/>
                <a:sym typeface="Arial"/>
              </a:rPr>
              <a:t>(HT) Limiting Reactants</a:t>
            </a:r>
            <a:endParaRPr lang="en-US" sz="2000" dirty="0">
              <a:solidFill>
                <a:srgbClr val="000000"/>
              </a:solidFill>
              <a:latin typeface="Century Gothic" panose="020B0502020202020204" pitchFamily="34" charset="0"/>
              <a:cs typeface="Arial"/>
              <a:sym typeface="Arial"/>
            </a:endParaRPr>
          </a:p>
          <a:p>
            <a:pPr>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4.3.9</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PKR: Reactions of Acids</a:t>
            </a:r>
          </a:p>
          <a:p>
            <a:pPr>
              <a:defRPr/>
            </a:pPr>
            <a:endPar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lvl="2">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C4.3.10</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Acids, Alkalis and Neutralisation</a:t>
            </a:r>
          </a:p>
          <a:p>
            <a:pPr marL="1200150" lvl="2" indent="-285750">
              <a:buFont typeface="Wingdings" pitchFamily="2" charset="2"/>
              <a:buChar char="Ø"/>
              <a:defRPr/>
            </a:pPr>
            <a:r>
              <a:rPr kumimoji="0" lang="en-US"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C4.3.11 TIF: Acid-Alkali Titration</a:t>
            </a:r>
          </a:p>
          <a:p>
            <a:pPr marL="1200150" lvl="2" indent="-285750">
              <a:buFont typeface="Wingdings" pitchFamily="2" charset="2"/>
              <a:buChar char="Ø"/>
              <a:defRPr/>
            </a:pPr>
            <a:r>
              <a:rPr kumimoji="0" lang="en-US"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C4.3.12 TIF: Acid-Alkali Titration Analysis</a:t>
            </a:r>
          </a:p>
          <a:p>
            <a:pPr lvl="2">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C4.3.13 TIF: </a:t>
            </a:r>
            <a:r>
              <a:rPr lang="en-US" sz="1600" dirty="0">
                <a:solidFill>
                  <a:srgbClr val="000000"/>
                </a:solidFill>
                <a:latin typeface="Century Gothic" panose="020B0502020202020204" pitchFamily="34" charset="0"/>
                <a:cs typeface="Arial"/>
                <a:sym typeface="Arial"/>
              </a:rPr>
              <a:t>Titration Calculations</a:t>
            </a:r>
            <a:endPar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lvl="2">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C4.3.14 (HT) Strong and Weak Acids</a:t>
            </a:r>
            <a:endParaRPr kumimoji="0" lang="en-US" sz="14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lvl="2">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C4.3.15 TIF: Volumes of Gases</a:t>
            </a:r>
            <a:endParaRPr kumimoji="0" lang="en-US" sz="14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a:defRPr/>
            </a:pPr>
            <a:endParaRPr lang="en-US" sz="1600" dirty="0">
              <a:solidFill>
                <a:srgbClr val="000000"/>
              </a:solidFill>
              <a:latin typeface="Century Gothic" panose="020B0502020202020204" pitchFamily="34" charset="0"/>
              <a:cs typeface="Arial"/>
              <a:sym typeface="Arial"/>
            </a:endParaRPr>
          </a:p>
          <a:p>
            <a:pPr>
              <a:defRPr/>
            </a:pPr>
            <a:endPar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a:defRPr/>
            </a:pPr>
            <a:endPar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p:txBody>
      </p:sp>
      <p:pic>
        <p:nvPicPr>
          <p:cNvPr id="9" name="Picture 8" descr="Icon&#10;&#10;Description automatically generated">
            <a:extLst>
              <a:ext uri="{FF2B5EF4-FFF2-40B4-BE49-F238E27FC236}">
                <a16:creationId xmlns:a16="http://schemas.microsoft.com/office/drawing/2014/main" id="{F4BB6E1E-38B7-6046-B96C-B5FC3B4E3054}"/>
              </a:ext>
            </a:extLst>
          </p:cNvPr>
          <p:cNvPicPr>
            <a:picLocks noChangeAspect="1"/>
          </p:cNvPicPr>
          <p:nvPr/>
        </p:nvPicPr>
        <p:blipFill>
          <a:blip r:embed="rId4"/>
          <a:stretch>
            <a:fillRect/>
          </a:stretch>
        </p:blipFill>
        <p:spPr>
          <a:xfrm>
            <a:off x="7617667" y="1996627"/>
            <a:ext cx="837234" cy="432292"/>
          </a:xfrm>
          <a:prstGeom prst="rect">
            <a:avLst/>
          </a:prstGeom>
        </p:spPr>
      </p:pic>
      <p:pic>
        <p:nvPicPr>
          <p:cNvPr id="7" name="Picture 6" descr="Icon&#10;&#10;Description automatically generated">
            <a:extLst>
              <a:ext uri="{FF2B5EF4-FFF2-40B4-BE49-F238E27FC236}">
                <a16:creationId xmlns:a16="http://schemas.microsoft.com/office/drawing/2014/main" id="{3571BE90-4854-4EEE-32DC-198FEB1B4F9A}"/>
              </a:ext>
            </a:extLst>
          </p:cNvPr>
          <p:cNvPicPr>
            <a:picLocks noChangeAspect="1"/>
          </p:cNvPicPr>
          <p:nvPr/>
        </p:nvPicPr>
        <p:blipFill>
          <a:blip r:embed="rId5"/>
          <a:stretch>
            <a:fillRect/>
          </a:stretch>
        </p:blipFill>
        <p:spPr>
          <a:xfrm>
            <a:off x="10420882" y="5311715"/>
            <a:ext cx="1145669" cy="547730"/>
          </a:xfrm>
          <a:prstGeom prst="rect">
            <a:avLst/>
          </a:prstGeom>
        </p:spPr>
      </p:pic>
    </p:spTree>
    <p:extLst>
      <p:ext uri="{BB962C8B-B14F-4D97-AF65-F5344CB8AC3E}">
        <p14:creationId xmlns:p14="http://schemas.microsoft.com/office/powerpoint/2010/main" val="2739972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829260" cy="2308324"/>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Describe a method to carry out a titration</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Identify concordant results</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Explain the most appropriate apparatus to use for a given function</a:t>
            </a:r>
          </a:p>
          <a:p>
            <a:endParaRPr lang="en-US" sz="2400" dirty="0">
              <a:latin typeface="Century Gothic" panose="020B0502020202020204" pitchFamily="34" charset="0"/>
            </a:endParaRP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1980581" y="5755170"/>
            <a:ext cx="1362226" cy="70559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titre</a:t>
            </a:r>
          </a:p>
        </p:txBody>
      </p:sp>
      <p:sp>
        <p:nvSpPr>
          <p:cNvPr id="14" name="Rectangle 13">
            <a:extLst>
              <a:ext uri="{FF2B5EF4-FFF2-40B4-BE49-F238E27FC236}">
                <a16:creationId xmlns:a16="http://schemas.microsoft.com/office/drawing/2014/main" id="{A2C825F2-5973-4048-9A5C-E0A4E794080E}"/>
              </a:ext>
            </a:extLst>
          </p:cNvPr>
          <p:cNvSpPr/>
          <p:nvPr/>
        </p:nvSpPr>
        <p:spPr>
          <a:xfrm>
            <a:off x="5422510" y="4997292"/>
            <a:ext cx="1909624" cy="68913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titration</a:t>
            </a:r>
          </a:p>
        </p:txBody>
      </p:sp>
      <p:sp>
        <p:nvSpPr>
          <p:cNvPr id="6" name="Rectangle 5">
            <a:extLst>
              <a:ext uri="{FF2B5EF4-FFF2-40B4-BE49-F238E27FC236}">
                <a16:creationId xmlns:a16="http://schemas.microsoft.com/office/drawing/2014/main" id="{F4415590-7397-9082-FD03-C785D48692FC}"/>
              </a:ext>
            </a:extLst>
          </p:cNvPr>
          <p:cNvSpPr/>
          <p:nvPr/>
        </p:nvSpPr>
        <p:spPr>
          <a:xfrm>
            <a:off x="2004393" y="5007458"/>
            <a:ext cx="1710357" cy="67896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acid</a:t>
            </a:r>
          </a:p>
        </p:txBody>
      </p:sp>
      <p:sp>
        <p:nvSpPr>
          <p:cNvPr id="7" name="Rectangle 6">
            <a:extLst>
              <a:ext uri="{FF2B5EF4-FFF2-40B4-BE49-F238E27FC236}">
                <a16:creationId xmlns:a16="http://schemas.microsoft.com/office/drawing/2014/main" id="{8F351BFD-E2B1-31B3-C107-5A322AE99B0A}"/>
              </a:ext>
            </a:extLst>
          </p:cNvPr>
          <p:cNvSpPr/>
          <p:nvPr/>
        </p:nvSpPr>
        <p:spPr>
          <a:xfrm>
            <a:off x="3771282" y="5002695"/>
            <a:ext cx="1596586" cy="67964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alkali</a:t>
            </a:r>
          </a:p>
        </p:txBody>
      </p:sp>
      <p:sp>
        <p:nvSpPr>
          <p:cNvPr id="11" name="Rectangle 10">
            <a:extLst>
              <a:ext uri="{FF2B5EF4-FFF2-40B4-BE49-F238E27FC236}">
                <a16:creationId xmlns:a16="http://schemas.microsoft.com/office/drawing/2014/main" id="{1A25FDA9-8BCA-5B8B-691C-BED6903084ED}"/>
              </a:ext>
            </a:extLst>
          </p:cNvPr>
          <p:cNvSpPr/>
          <p:nvPr/>
        </p:nvSpPr>
        <p:spPr>
          <a:xfrm>
            <a:off x="3399196" y="5749705"/>
            <a:ext cx="2290404" cy="7110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concordant</a:t>
            </a:r>
          </a:p>
        </p:txBody>
      </p:sp>
      <p:cxnSp>
        <p:nvCxnSpPr>
          <p:cNvPr id="4" name="Straight Connector 3">
            <a:extLst>
              <a:ext uri="{FF2B5EF4-FFF2-40B4-BE49-F238E27FC236}">
                <a16:creationId xmlns:a16="http://schemas.microsoft.com/office/drawing/2014/main" id="{0AC94414-9A88-07CF-0FCC-051714ECCB01}"/>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7483310-03D5-5F16-74E9-43AE33DFD826}"/>
              </a:ext>
            </a:extLst>
          </p:cNvPr>
          <p:cNvSpPr/>
          <p:nvPr/>
        </p:nvSpPr>
        <p:spPr>
          <a:xfrm>
            <a:off x="7386777" y="4997292"/>
            <a:ext cx="2502290" cy="68913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neutralisation</a:t>
            </a:r>
          </a:p>
        </p:txBody>
      </p:sp>
      <p:sp>
        <p:nvSpPr>
          <p:cNvPr id="12" name="Rectangle 11">
            <a:extLst>
              <a:ext uri="{FF2B5EF4-FFF2-40B4-BE49-F238E27FC236}">
                <a16:creationId xmlns:a16="http://schemas.microsoft.com/office/drawing/2014/main" id="{E2E78550-650A-A464-9B77-BA372C5BE03E}"/>
              </a:ext>
            </a:extLst>
          </p:cNvPr>
          <p:cNvSpPr/>
          <p:nvPr/>
        </p:nvSpPr>
        <p:spPr>
          <a:xfrm>
            <a:off x="5730552" y="5772262"/>
            <a:ext cx="3471814" cy="68913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phenolphthalein</a:t>
            </a:r>
          </a:p>
        </p:txBody>
      </p:sp>
    </p:spTree>
    <p:extLst>
      <p:ext uri="{BB962C8B-B14F-4D97-AF65-F5344CB8AC3E}">
        <p14:creationId xmlns:p14="http://schemas.microsoft.com/office/powerpoint/2010/main" val="2552635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dirty="0">
                <a:solidFill>
                  <a:schemeClr val="dk1"/>
                </a:solidFill>
                <a:latin typeface="Century Gothic"/>
                <a:ea typeface="Century Gothic"/>
                <a:cs typeface="Century Gothic"/>
                <a:sym typeface="Century Gothic"/>
              </a:rPr>
              <a:t>The </a:t>
            </a:r>
            <a:r>
              <a:rPr lang="en-GB" sz="2400" b="1" i="0" u="none" strike="noStrike" cap="none" dirty="0">
                <a:solidFill>
                  <a:schemeClr val="dk1"/>
                </a:solidFill>
                <a:latin typeface="Century Gothic"/>
                <a:ea typeface="Century Gothic"/>
                <a:cs typeface="Century Gothic"/>
                <a:sym typeface="Century Gothic"/>
              </a:rPr>
              <a:t>fix-it</a:t>
            </a:r>
            <a:r>
              <a:rPr lang="en-GB" sz="2400" b="0" i="0" u="none" strike="noStrike" cap="none" dirty="0">
                <a:solidFill>
                  <a:schemeClr val="dk1"/>
                </a:solidFill>
                <a:latin typeface="Century Gothic"/>
                <a:ea typeface="Century Gothic"/>
                <a:cs typeface="Century Gothic"/>
                <a:sym typeface="Century Gothic"/>
              </a:rPr>
              <a:t> is an opportunity to respond to gaps in knowledge, especially those identified by th</a:t>
            </a:r>
            <a:r>
              <a:rPr lang="en-GB" sz="2400" dirty="0">
                <a:solidFill>
                  <a:schemeClr val="dk1"/>
                </a:solidFill>
                <a:latin typeface="Century Gothic"/>
                <a:ea typeface="Century Gothic"/>
                <a:cs typeface="Century Gothic"/>
                <a:sym typeface="Century Gothic"/>
              </a:rPr>
              <a:t>e </a:t>
            </a:r>
            <a:r>
              <a:rPr lang="en-GB" sz="2400" b="1" dirty="0">
                <a:solidFill>
                  <a:schemeClr val="dk1"/>
                </a:solidFill>
                <a:latin typeface="Century Gothic"/>
                <a:ea typeface="Century Gothic"/>
                <a:cs typeface="Century Gothic"/>
                <a:sym typeface="Century Gothic"/>
              </a:rPr>
              <a:t>pre-unit quiz</a:t>
            </a:r>
            <a:r>
              <a:rPr lang="en-GB" sz="2400" dirty="0">
                <a:solidFill>
                  <a:schemeClr val="dk1"/>
                </a:solidFill>
                <a:latin typeface="Century Gothic"/>
                <a:ea typeface="Century Gothic"/>
                <a:cs typeface="Century Gothic"/>
                <a:sym typeface="Century Gothic"/>
              </a:rPr>
              <a: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dirty="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dirty="0">
                <a:solidFill>
                  <a:schemeClr val="dk1"/>
                </a:solidFill>
                <a:latin typeface="Century Gothic"/>
                <a:ea typeface="Arial"/>
                <a:cs typeface="Arial"/>
                <a:sym typeface="Century Gothic"/>
              </a:rPr>
              <a:t>reteach</a:t>
            </a:r>
            <a:r>
              <a:rPr lang="en-GB" sz="2400" dirty="0">
                <a:solidFill>
                  <a:schemeClr val="dk1"/>
                </a:solidFill>
                <a:latin typeface="Century Gothic"/>
                <a:ea typeface="Arial"/>
                <a:cs typeface="Arial"/>
                <a:sym typeface="Century Gothic"/>
              </a:rPr>
              <a:t>, </a:t>
            </a:r>
            <a:r>
              <a:rPr lang="en-GB" sz="2400" b="1" i="0" u="none" strike="noStrike" cap="none" dirty="0">
                <a:solidFill>
                  <a:schemeClr val="dk1"/>
                </a:solidFill>
                <a:latin typeface="Century Gothic"/>
                <a:ea typeface="Arial"/>
                <a:cs typeface="Arial"/>
                <a:sym typeface="Century Gothic"/>
              </a:rPr>
              <a:t>explanation, de</a:t>
            </a:r>
            <a:r>
              <a:rPr lang="en-GB" sz="2400" b="1" dirty="0">
                <a:solidFill>
                  <a:schemeClr val="dk1"/>
                </a:solidFill>
                <a:latin typeface="Century Gothic"/>
                <a:ea typeface="Arial"/>
                <a:cs typeface="Arial"/>
                <a:sym typeface="Century Gothic"/>
              </a:rPr>
              <a:t>monstration</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modelling</a:t>
            </a:r>
            <a:r>
              <a:rPr lang="en-GB" sz="2400" dirty="0">
                <a:solidFill>
                  <a:schemeClr val="dk1"/>
                </a:solidFill>
                <a:latin typeface="Century Gothic"/>
                <a:ea typeface="Arial"/>
                <a:cs typeface="Arial"/>
                <a:sym typeface="Century Gothic"/>
              </a:rPr>
              <a:t> </a:t>
            </a:r>
            <a:r>
              <a:rPr lang="en-GB" sz="2400" b="0" i="0" u="none" strike="noStrike" cap="none" dirty="0">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practise</a:t>
            </a:r>
            <a:r>
              <a:rPr lang="en-GB" sz="2400" dirty="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redrafting</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improving</a:t>
            </a:r>
            <a:r>
              <a:rPr lang="en-GB" sz="2400" dirty="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dirty="0">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a:xfrm>
            <a:off x="491072" y="-4504"/>
            <a:ext cx="10620000" cy="720000"/>
          </a:xfrm>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cxnSp>
        <p:nvCxnSpPr>
          <p:cNvPr id="3" name="Straight Connector 2">
            <a:extLst>
              <a:ext uri="{FF2B5EF4-FFF2-40B4-BE49-F238E27FC236}">
                <a16:creationId xmlns:a16="http://schemas.microsoft.com/office/drawing/2014/main" id="{11970EB1-82BF-2247-81F6-8ADF20C5374B}"/>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pic>
        <p:nvPicPr>
          <p:cNvPr id="4" name="Picture 3" descr="Graphical user interface, text, application, email&#10;&#10;Description automatically generated">
            <a:extLst>
              <a:ext uri="{FF2B5EF4-FFF2-40B4-BE49-F238E27FC236}">
                <a16:creationId xmlns:a16="http://schemas.microsoft.com/office/drawing/2014/main" id="{5A8F570E-DB1A-2A6B-613D-ED1936D22B04}"/>
              </a:ext>
            </a:extLst>
          </p:cNvPr>
          <p:cNvPicPr>
            <a:picLocks noChangeAspect="1"/>
          </p:cNvPicPr>
          <p:nvPr/>
        </p:nvPicPr>
        <p:blipFill>
          <a:blip r:embed="rId3"/>
          <a:stretch>
            <a:fillRect/>
          </a:stretch>
        </p:blipFill>
        <p:spPr>
          <a:xfrm>
            <a:off x="6809014" y="4155914"/>
            <a:ext cx="4532086" cy="2555736"/>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4597D-822D-DBCC-8F0B-826B7CF8ADC4}"/>
              </a:ext>
            </a:extLst>
          </p:cNvPr>
          <p:cNvSpPr>
            <a:spLocks noGrp="1"/>
          </p:cNvSpPr>
          <p:nvPr>
            <p:ph type="title"/>
          </p:nvPr>
        </p:nvSpPr>
        <p:spPr/>
        <p:txBody>
          <a:bodyPr/>
          <a:lstStyle/>
          <a:p>
            <a:r>
              <a:rPr lang="en-GB" dirty="0">
                <a:latin typeface="Century Gothic" panose="020B0502020202020204" pitchFamily="34" charset="0"/>
              </a:rPr>
              <a:t>Titration</a:t>
            </a:r>
          </a:p>
        </p:txBody>
      </p:sp>
      <p:cxnSp>
        <p:nvCxnSpPr>
          <p:cNvPr id="3" name="Straight Connector 2">
            <a:extLst>
              <a:ext uri="{FF2B5EF4-FFF2-40B4-BE49-F238E27FC236}">
                <a16:creationId xmlns:a16="http://schemas.microsoft.com/office/drawing/2014/main" id="{9B31CCE2-55B2-0CA1-D191-950971B0E4DE}"/>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pic>
        <p:nvPicPr>
          <p:cNvPr id="12" name="Picture 11" descr="A picture containing diagram&#10;&#10;Description automatically generated">
            <a:extLst>
              <a:ext uri="{FF2B5EF4-FFF2-40B4-BE49-F238E27FC236}">
                <a16:creationId xmlns:a16="http://schemas.microsoft.com/office/drawing/2014/main" id="{DB0464DC-239D-19AB-90CA-A8C81F33F428}"/>
              </a:ext>
            </a:extLst>
          </p:cNvPr>
          <p:cNvPicPr>
            <a:picLocks noChangeAspect="1"/>
          </p:cNvPicPr>
          <p:nvPr/>
        </p:nvPicPr>
        <p:blipFill>
          <a:blip r:embed="rId3"/>
          <a:stretch>
            <a:fillRect/>
          </a:stretch>
        </p:blipFill>
        <p:spPr>
          <a:xfrm>
            <a:off x="7375725" y="948192"/>
            <a:ext cx="3434413" cy="4894039"/>
          </a:xfrm>
          <a:prstGeom prst="rect">
            <a:avLst/>
          </a:prstGeom>
        </p:spPr>
      </p:pic>
      <p:sp>
        <p:nvSpPr>
          <p:cNvPr id="13" name="TextBox 12">
            <a:extLst>
              <a:ext uri="{FF2B5EF4-FFF2-40B4-BE49-F238E27FC236}">
                <a16:creationId xmlns:a16="http://schemas.microsoft.com/office/drawing/2014/main" id="{B7E6F88E-4CFF-52F7-B864-E7A387C99120}"/>
              </a:ext>
            </a:extLst>
          </p:cNvPr>
          <p:cNvSpPr txBox="1"/>
          <p:nvPr/>
        </p:nvSpPr>
        <p:spPr>
          <a:xfrm>
            <a:off x="433439" y="926520"/>
            <a:ext cx="6670623" cy="461665"/>
          </a:xfrm>
          <a:prstGeom prst="rect">
            <a:avLst/>
          </a:prstGeom>
          <a:noFill/>
        </p:spPr>
        <p:txBody>
          <a:bodyPr wrap="square" rtlCol="0">
            <a:spAutoFit/>
          </a:bodyPr>
          <a:lstStyle/>
          <a:p>
            <a:r>
              <a:rPr lang="en-GB" sz="2400" dirty="0">
                <a:latin typeface="Century Gothic" panose="020B0502020202020204" pitchFamily="34" charset="0"/>
              </a:rPr>
              <a:t>A titration is a </a:t>
            </a:r>
            <a:r>
              <a:rPr lang="en-GB" sz="2400" b="1" dirty="0">
                <a:latin typeface="Century Gothic" panose="020B0502020202020204" pitchFamily="34" charset="0"/>
              </a:rPr>
              <a:t>quantitative analysis</a:t>
            </a:r>
            <a:r>
              <a:rPr lang="en-GB" sz="2400" dirty="0">
                <a:latin typeface="Century Gothic" panose="020B0502020202020204" pitchFamily="34" charset="0"/>
              </a:rPr>
              <a:t>.</a:t>
            </a:r>
          </a:p>
        </p:txBody>
      </p:sp>
      <p:sp>
        <p:nvSpPr>
          <p:cNvPr id="15" name="TextBox 14">
            <a:extLst>
              <a:ext uri="{FF2B5EF4-FFF2-40B4-BE49-F238E27FC236}">
                <a16:creationId xmlns:a16="http://schemas.microsoft.com/office/drawing/2014/main" id="{CAC4B021-4E8A-9B19-A39E-2C1181E7B253}"/>
              </a:ext>
            </a:extLst>
          </p:cNvPr>
          <p:cNvSpPr txBox="1"/>
          <p:nvPr/>
        </p:nvSpPr>
        <p:spPr>
          <a:xfrm>
            <a:off x="435938" y="1903379"/>
            <a:ext cx="5921115" cy="1569660"/>
          </a:xfrm>
          <a:prstGeom prst="rect">
            <a:avLst/>
          </a:prstGeom>
          <a:noFill/>
        </p:spPr>
        <p:txBody>
          <a:bodyPr wrap="square" rtlCol="0">
            <a:spAutoFit/>
          </a:bodyPr>
          <a:lstStyle/>
          <a:p>
            <a:r>
              <a:rPr lang="en-GB" sz="2400" dirty="0">
                <a:latin typeface="Century Gothic" panose="020B0502020202020204" pitchFamily="34" charset="0"/>
              </a:rPr>
              <a:t>It can be used to determine the volume of an acid (or alkali) needed to neutralise a volume of an alkali (or acid).</a:t>
            </a:r>
          </a:p>
        </p:txBody>
      </p:sp>
    </p:spTree>
    <p:extLst>
      <p:ext uri="{BB962C8B-B14F-4D97-AF65-F5344CB8AC3E}">
        <p14:creationId xmlns:p14="http://schemas.microsoft.com/office/powerpoint/2010/main" val="721815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Lst>
  </p:timing>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A5CE95B1-CCAD-4750-8F05-1DA9DDC39C97}">
  <ds:schemaRefs>
    <ds:schemaRef ds:uri="http://schemas.microsoft.com/sharepoint/v3/contenttype/forms"/>
  </ds:schemaRefs>
</ds:datastoreItem>
</file>

<file path=customXml/itemProps2.xml><?xml version="1.0" encoding="utf-8"?>
<ds:datastoreItem xmlns:ds="http://schemas.openxmlformats.org/officeDocument/2006/customXml" ds:itemID="{1921BEF8-7871-4FD2-A296-BC0059E923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8DF14CD-FE4E-4B91-BA7F-219603BF8673}">
  <ds:schemaRefs>
    <ds:schemaRef ds:uri="http://schemas.microsoft.com/office/2006/documentManagement/types"/>
    <ds:schemaRef ds:uri="http://purl.org/dc/elements/1.1/"/>
    <ds:schemaRef ds:uri="9dd66dd2-dc2f-4e10-8286-f1da66314693"/>
    <ds:schemaRef ds:uri="http://www.w3.org/XML/1998/namespace"/>
    <ds:schemaRef ds:uri="http://schemas.microsoft.com/office/infopath/2007/PartnerControls"/>
    <ds:schemaRef ds:uri="http://purl.org/dc/terms/"/>
    <ds:schemaRef ds:uri="http://schemas.microsoft.com/office/2006/metadata/properties"/>
    <ds:schemaRef ds:uri="http://schemas.openxmlformats.org/package/2006/metadata/core-properties"/>
    <ds:schemaRef ds:uri="e7f29ac3-c74a-46a7-9e80-ec6458dc319f"/>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P1.3.2 - Energy Stores</Template>
  <TotalTime>3463</TotalTime>
  <Words>7064</Words>
  <Application>Microsoft Macintosh PowerPoint</Application>
  <PresentationFormat>Widescreen</PresentationFormat>
  <Paragraphs>515</Paragraphs>
  <Slides>29</Slides>
  <Notes>25</Notes>
  <HiddenSlides>11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Calibri</vt:lpstr>
      <vt:lpstr>Cambria Math</vt:lpstr>
      <vt:lpstr>Century Gothic</vt:lpstr>
      <vt:lpstr>Georgia</vt:lpstr>
      <vt:lpstr>open-sans</vt:lpstr>
      <vt:lpstr>PT Sans</vt:lpstr>
      <vt:lpstr>Wingdings</vt:lpstr>
      <vt:lpstr>B2.2.11 Feedback lesson</vt:lpstr>
      <vt:lpstr>Making this resource work for you</vt:lpstr>
      <vt:lpstr>Practical Activity</vt:lpstr>
      <vt:lpstr>PowerPoint Presentation</vt:lpstr>
      <vt:lpstr>PowerPoint Presentation</vt:lpstr>
      <vt:lpstr>PowerPoint Presentation</vt:lpstr>
      <vt:lpstr>C4.3.11 C4.3.12</vt:lpstr>
      <vt:lpstr>PowerPoint Presentation</vt:lpstr>
      <vt:lpstr>This is the fix-it portion of the lesson</vt:lpstr>
      <vt:lpstr>Titration</vt:lpstr>
      <vt:lpstr>Risk Assessment</vt:lpstr>
      <vt:lpstr>Titration Demonstration</vt:lpstr>
      <vt:lpstr>Using Titration</vt:lpstr>
      <vt:lpstr>End-point of titration</vt:lpstr>
      <vt:lpstr>Resolution of instruments</vt:lpstr>
      <vt:lpstr>What volume is shown on this measuring cylinder?</vt:lpstr>
      <vt:lpstr>Using a burette</vt:lpstr>
      <vt:lpstr>What steps do we take to make our measurements as accurate as possible?</vt:lpstr>
      <vt:lpstr>Drill</vt:lpstr>
      <vt:lpstr>Drill answers</vt:lpstr>
      <vt:lpstr>I: identifying concordant results</vt:lpstr>
      <vt:lpstr>We: measuring volume and uncertainty</vt:lpstr>
      <vt:lpstr>You: explaining the purpose of equipment</vt:lpstr>
      <vt:lpstr>Complete the required practical activity using the student sheet and the integrated instructions</vt:lpstr>
      <vt:lpstr>Required Practical Activity</vt:lpstr>
      <vt:lpstr>Activity</vt:lpstr>
      <vt:lpstr>Answers</vt:lpstr>
      <vt:lpstr>Answers</vt:lpstr>
      <vt:lpstr>Answer the questions below.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526</cp:revision>
  <dcterms:created xsi:type="dcterms:W3CDTF">2019-03-21T11:24:14Z</dcterms:created>
  <dcterms:modified xsi:type="dcterms:W3CDTF">2025-02-03T13:19:27Z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MediaServiceImageTags">
    <vt:lpwstr/>
  </property>
</Properties>
</file>